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0"/>
  </p:notesMasterIdLst>
  <p:sldIdLst>
    <p:sldId id="256" r:id="rId2"/>
    <p:sldId id="258" r:id="rId3"/>
    <p:sldId id="259" r:id="rId4"/>
    <p:sldId id="260" r:id="rId5"/>
    <p:sldId id="261" r:id="rId6"/>
    <p:sldId id="262" r:id="rId7"/>
    <p:sldId id="319" r:id="rId8"/>
    <p:sldId id="279" r:id="rId9"/>
    <p:sldId id="280" r:id="rId10"/>
    <p:sldId id="263" r:id="rId11"/>
    <p:sldId id="264" r:id="rId12"/>
    <p:sldId id="265" r:id="rId13"/>
    <p:sldId id="266" r:id="rId14"/>
    <p:sldId id="267" r:id="rId15"/>
    <p:sldId id="268" r:id="rId16"/>
    <p:sldId id="269" r:id="rId17"/>
    <p:sldId id="270" r:id="rId18"/>
    <p:sldId id="272" r:id="rId19"/>
    <p:sldId id="273" r:id="rId20"/>
    <p:sldId id="275" r:id="rId21"/>
    <p:sldId id="281" r:id="rId22"/>
    <p:sldId id="282" r:id="rId23"/>
    <p:sldId id="317" r:id="rId24"/>
    <p:sldId id="316" r:id="rId25"/>
    <p:sldId id="318" r:id="rId26"/>
    <p:sldId id="285" r:id="rId27"/>
    <p:sldId id="306" r:id="rId28"/>
    <p:sldId id="307" r:id="rId29"/>
    <p:sldId id="308" r:id="rId30"/>
    <p:sldId id="309" r:id="rId31"/>
    <p:sldId id="310" r:id="rId32"/>
    <p:sldId id="311" r:id="rId33"/>
    <p:sldId id="313" r:id="rId34"/>
    <p:sldId id="314" r:id="rId35"/>
    <p:sldId id="315" r:id="rId36"/>
    <p:sldId id="284" r:id="rId37"/>
    <p:sldId id="276" r:id="rId38"/>
    <p:sldId id="277" r:id="rId3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72C77"/>
    <a:srgbClr val="0E3670"/>
    <a:srgbClr val="2604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146" autoAdjust="0"/>
  </p:normalViewPr>
  <p:slideViewPr>
    <p:cSldViewPr snapToGrid="0">
      <p:cViewPr varScale="1">
        <p:scale>
          <a:sx n="71" d="100"/>
          <a:sy n="71" d="100"/>
        </p:scale>
        <p:origin x="10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2017/6/3</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3R</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Remote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Real</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Rank</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4A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Anyone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Anytime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Anywhere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AnyType</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768751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3R</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Remote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Real</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Rank</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4A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Anyone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Anytime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Anywhere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AnyType</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91679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4CB0C8-534C-4599-AA58-D1CE7C545F78}" type="slidenum">
              <a:rPr lang="en-US" altLang="zh-CN" smtClean="0"/>
              <a:t>29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4CB0C8-534C-4599-AA58-D1CE7C545F78}" type="slidenum">
              <a:rPr lang="en-US" altLang="zh-CN" smtClean="0"/>
              <a:t>31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4CB0C8-534C-4599-AA58-D1CE7C545F78}" type="slidenum">
              <a:rPr lang="en-US" altLang="zh-CN" smtClean="0"/>
              <a:t>32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796328" cy="6858000"/>
          </a:xfrm>
          <a:prstGeom prst="rect">
            <a:avLst/>
          </a:prstGeom>
        </p:spPr>
      </p:pic>
      <p:sp>
        <p:nvSpPr>
          <p:cNvPr id="2" name="Title 1"/>
          <p:cNvSpPr>
            <a:spLocks noGrp="1"/>
          </p:cNvSpPr>
          <p:nvPr>
            <p:ph type="ctrTitle"/>
          </p:nvPr>
        </p:nvSpPr>
        <p:spPr>
          <a:xfrm>
            <a:off x="6945549" y="1186236"/>
            <a:ext cx="5095013" cy="2354632"/>
          </a:xfrm>
        </p:spPr>
        <p:txBody>
          <a:bodyPr anchor="b"/>
          <a:lstStyle>
            <a:lvl1pPr algn="ctr">
              <a:defRPr sz="6000" b="1">
                <a:solidFill>
                  <a:schemeClr val="bg1"/>
                </a:solidFill>
                <a:effectLst>
                  <a:outerShdw blurRad="38100" dist="38100" dir="2700000" algn="tl">
                    <a:srgbClr val="000000">
                      <a:alpha val="43137"/>
                    </a:srgbClr>
                  </a:outerShdw>
                </a:effectLst>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6945549" y="4458688"/>
            <a:ext cx="5095013" cy="684123"/>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69AC219-0544-4120-B750-9E414A588A59}" type="datetime1">
              <a:rPr lang="zh-CN" altLang="en-US" smtClean="0"/>
              <a:t>2017/6/3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54DC01-BD11-43BE-8FE9-19C0CFD26E47}" type="slidenum">
              <a:rPr lang="zh-CN" altLang="en-US" smtClean="0"/>
              <a:t>‹#›</a:t>
            </a:fld>
            <a:endParaRPr lang="zh-CN" altLang="en-US"/>
          </a:p>
        </p:txBody>
      </p:sp>
      <p:sp>
        <p:nvSpPr>
          <p:cNvPr id="9" name="文本占位符 8"/>
          <p:cNvSpPr>
            <a:spLocks noGrp="1"/>
          </p:cNvSpPr>
          <p:nvPr>
            <p:ph type="body" sz="quarter" idx="13"/>
          </p:nvPr>
        </p:nvSpPr>
        <p:spPr>
          <a:xfrm>
            <a:off x="839559" y="255122"/>
            <a:ext cx="10512884" cy="5817709"/>
          </a:xfrm>
        </p:spPr>
        <p:txBody>
          <a:bodyPr/>
          <a:lstStyle>
            <a:lvl1pPr marL="251460" indent="-251460">
              <a:buFont typeface="Arial" panose="020B0604020202020204" pitchFamily="34" charset="0"/>
              <a:buChar char="•"/>
              <a:defRPr>
                <a:solidFill>
                  <a:schemeClr val="tx1"/>
                </a:solidFill>
              </a:defRPr>
            </a:lvl1pPr>
            <a:lvl2pPr marL="645160" indent="-251460">
              <a:buFont typeface="Arial" panose="020B0604020202020204" pitchFamily="34" charset="0"/>
              <a:buChar char="•"/>
              <a:defRPr>
                <a:solidFill>
                  <a:schemeClr val="tx1"/>
                </a:solidFill>
              </a:defRPr>
            </a:lvl2pPr>
            <a:lvl3pPr marL="870585" indent="-209550">
              <a:buFont typeface="Arial" panose="020B0604020202020204" pitchFamily="34" charset="0"/>
              <a:buChar char="•"/>
              <a:defRPr>
                <a:solidFill>
                  <a:schemeClr val="tx1"/>
                </a:solidFill>
              </a:defRPr>
            </a:lvl3pPr>
            <a:lvl4pPr marL="1061085" indent="-209550">
              <a:buFont typeface="Arial" panose="020B0604020202020204" pitchFamily="34" charset="0"/>
              <a:buChar char="•"/>
              <a:defRPr>
                <a:solidFill>
                  <a:schemeClr val="tx1"/>
                </a:solidFill>
              </a:defRPr>
            </a:lvl4pPr>
            <a:lvl5pPr marL="1264285" indent="-209550">
              <a:buFont typeface="Arial" panose="020B0604020202020204" pitchFamily="34" charset="0"/>
              <a:buChar char="•"/>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779C8FB1-FB49-451E-9D0E-6844711CA198}" type="datetime1">
              <a:rPr lang="zh-CN" altLang="en-US" smtClean="0"/>
              <a:t>2017/6/3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25DAEE-876B-4B4D-8AF4-85D66E2F423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2180045"/>
            <a:ext cx="10515600" cy="540853"/>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4" name="Date Placeholder 3"/>
          <p:cNvSpPr>
            <a:spLocks noGrp="1"/>
          </p:cNvSpPr>
          <p:nvPr>
            <p:ph type="dt" sz="half" idx="10"/>
          </p:nvPr>
        </p:nvSpPr>
        <p:spPr/>
        <p:txBody>
          <a:bodyPr/>
          <a:lstStyle/>
          <a:p>
            <a:fld id="{CC7AC877-0FFB-4960-9B6A-ADED1057FE53}" type="datetime1">
              <a:rPr lang="zh-CN" altLang="en-US" smtClean="0"/>
              <a:t>2017/6/3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25DAEE-876B-4B4D-8AF4-85D66E2F423B}" type="slidenum">
              <a:rPr lang="zh-CN" altLang="en-US" smtClean="0"/>
              <a:t>‹#›</a:t>
            </a:fld>
            <a:endParaRPr lang="zh-CN" altLang="en-US"/>
          </a:p>
        </p:txBody>
      </p:sp>
      <p:cxnSp>
        <p:nvCxnSpPr>
          <p:cNvPr id="7" name="直接连接符 6"/>
          <p:cNvCxnSpPr/>
          <p:nvPr/>
        </p:nvCxnSpPr>
        <p:spPr>
          <a:xfrm>
            <a:off x="850368" y="2066484"/>
            <a:ext cx="10491266" cy="0"/>
          </a:xfrm>
          <a:prstGeom prst="line">
            <a:avLst/>
          </a:prstGeom>
          <a:ln>
            <a:gradFill flip="none" rotWithShape="1">
              <a:gsLst>
                <a:gs pos="50000">
                  <a:schemeClr val="accent1"/>
                </a:gs>
                <a:gs pos="0">
                  <a:srgbClr val="FEFDFD">
                    <a:alpha val="20000"/>
                  </a:srgbClr>
                </a:gs>
                <a:gs pos="0">
                  <a:schemeClr val="accent1">
                    <a:lumMod val="5000"/>
                    <a:lumOff val="95000"/>
                    <a:alpha val="0"/>
                  </a:schemeClr>
                </a:gs>
                <a:gs pos="20000">
                  <a:schemeClr val="accent1">
                    <a:lumMod val="60000"/>
                    <a:lumOff val="40000"/>
                    <a:alpha val="50000"/>
                  </a:schemeClr>
                </a:gs>
                <a:gs pos="80000">
                  <a:schemeClr val="accent1">
                    <a:lumMod val="60000"/>
                    <a:lumOff val="40000"/>
                    <a:alpha val="50000"/>
                  </a:schemeClr>
                </a:gs>
                <a:gs pos="10000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 y="2720898"/>
            <a:ext cx="12192000" cy="26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2" name="Title 1"/>
          <p:cNvSpPr>
            <a:spLocks noGrp="1"/>
          </p:cNvSpPr>
          <p:nvPr>
            <p:ph type="title"/>
          </p:nvPr>
        </p:nvSpPr>
        <p:spPr>
          <a:xfrm>
            <a:off x="831850" y="601999"/>
            <a:ext cx="10515600" cy="1417831"/>
          </a:xfrm>
        </p:spPr>
        <p:txBody>
          <a:bodyPr anchor="b">
            <a:normAutofit/>
          </a:bodyPr>
          <a:lstStyle>
            <a:lvl1pPr algn="ctr">
              <a:defRPr sz="5400">
                <a:solidFill>
                  <a:schemeClr val="accent1"/>
                </a:solidFill>
              </a:defRPr>
            </a:lvl1pPr>
          </a:lstStyle>
          <a:p>
            <a:r>
              <a:rPr lang="zh-CN" altLang="en-US" smtClean="0"/>
              <a:t>单击此处编辑母版标题样式</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7F1B1A1-A2FB-4BBB-88BA-0E77F3739C3A}" type="datetime1">
              <a:rPr lang="zh-CN" altLang="en-US" smtClean="0"/>
              <a:t>2017/6/3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25DAEE-876B-4B4D-8AF4-85D66E2F423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1ABFF97-F72E-4B7E-994F-5BAFE024A45E}" type="datetime1">
              <a:rPr lang="zh-CN" altLang="en-US" smtClean="0"/>
              <a:t>2017/6/3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925DAEE-876B-4B4D-8AF4-85D66E2F423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80524" y="2029521"/>
            <a:ext cx="6030951" cy="3340147"/>
          </a:xfrm>
        </p:spPr>
        <p:txBody>
          <a:bodyPr>
            <a:noAutofit/>
          </a:bodyPr>
          <a:lstStyle>
            <a:lvl1pPr algn="ctr">
              <a:defRPr sz="9600"/>
            </a:lvl1pPr>
          </a:lstStyle>
          <a:p>
            <a:r>
              <a:rPr lang="zh-CN" altLang="en-US" dirty="0" smtClean="0"/>
              <a:t>单击此处编辑标题</a:t>
            </a:r>
            <a:endParaRPr lang="en-US" dirty="0"/>
          </a:p>
        </p:txBody>
      </p:sp>
      <p:sp>
        <p:nvSpPr>
          <p:cNvPr id="3" name="Date Placeholder 2"/>
          <p:cNvSpPr>
            <a:spLocks noGrp="1"/>
          </p:cNvSpPr>
          <p:nvPr>
            <p:ph type="dt" sz="half" idx="10"/>
          </p:nvPr>
        </p:nvSpPr>
        <p:spPr/>
        <p:txBody>
          <a:bodyPr/>
          <a:lstStyle/>
          <a:p>
            <a:fld id="{7730B820-5067-492A-9C07-D0B0A982B822}" type="datetime1">
              <a:rPr lang="zh-CN" altLang="en-US" smtClean="0"/>
              <a:t>2017/6/3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925DAEE-876B-4B4D-8AF4-85D66E2F423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90DCBC-0DF8-4FA9-B027-D3DB7BF2A1D9}" type="datetime1">
              <a:rPr lang="zh-CN" altLang="en-US" smtClean="0"/>
              <a:t>2017/6/3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925DAEE-876B-4B4D-8AF4-85D66E2F423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4165200"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5183188" y="457200"/>
            <a:ext cx="6170400" cy="540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4165199"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7673142-8F8B-4EEA-B199-BE123C88158F}" type="datetime1">
              <a:rPr lang="zh-CN" altLang="en-US" smtClean="0"/>
              <a:t>2017/6/3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25DAEE-876B-4B4D-8AF4-85D66E2F423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EB3C1DF-ADBA-4028-B8B2-A8E7594565EC}" type="datetime1">
              <a:rPr lang="zh-CN" altLang="en-US" smtClean="0"/>
              <a:t>2017/6/3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25DAEE-876B-4B4D-8AF4-85D66E2F423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5FDE68-4E9F-4C54-8363-56FFAA9CECB6}" type="datetime1">
              <a:rPr lang="zh-CN" altLang="en-US" smtClean="0"/>
              <a:t>2017/6/3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5DAEE-876B-4B4D-8AF4-85D66E2F423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slideLayout" Target="../slideLayouts/slideLayout4.xml"/><Relationship Id="rId7" Type="http://schemas.openxmlformats.org/officeDocument/2006/relationships/oleObject" Target="../embeddings/oleObject2.bin"/><Relationship Id="rId2" Type="http://schemas.openxmlformats.org/officeDocument/2006/relationships/tags" Target="../tags/tag14.xml"/><Relationship Id="rId1" Type="http://schemas.openxmlformats.org/officeDocument/2006/relationships/vmlDrawing" Target="../drawings/vmlDrawing2.v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2.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gif"/><Relationship Id="rId5" Type="http://schemas.openxmlformats.org/officeDocument/2006/relationships/image" Target="../media/image36.png"/><Relationship Id="rId4" Type="http://schemas.openxmlformats.org/officeDocument/2006/relationships/image" Target="../media/image35.gi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a:spLocks noGrp="1"/>
          </p:cNvSpPr>
          <p:nvPr>
            <p:ph type="ctrTitle"/>
            <p:custDataLst>
              <p:tags r:id="rId2"/>
            </p:custDataLst>
          </p:nvPr>
        </p:nvSpPr>
        <p:spPr/>
        <p:txBody>
          <a:bodyPr>
            <a:normAutofit fontScale="90000"/>
          </a:bodyPr>
          <a:lstStyle/>
          <a:p>
            <a:r>
              <a:rPr lang="zh-CN" altLang="en-US" smtClean="0"/>
              <a:t>计算机硬件类课程远程实践教学平台建设</a:t>
            </a:r>
          </a:p>
        </p:txBody>
      </p:sp>
      <p:sp>
        <p:nvSpPr>
          <p:cNvPr id="4" name="副标题 3"/>
          <p:cNvSpPr>
            <a:spLocks noGrp="1"/>
          </p:cNvSpPr>
          <p:nvPr>
            <p:ph type="subTitle" idx="1"/>
            <p:custDataLst>
              <p:tags r:id="rId3"/>
            </p:custDataLst>
          </p:nvPr>
        </p:nvSpPr>
        <p:spPr/>
        <p:txBody>
          <a:bodyPr>
            <a:noAutofit/>
          </a:bodyPr>
          <a:lstStyle/>
          <a:p>
            <a:r>
              <a:rPr lang="zh-CN" altLang="zh-CN" sz="2800" b="1" dirty="0" smtClean="0">
                <a:latin typeface="楷体" panose="02010609060101010101" pitchFamily="49" charset="-122"/>
                <a:ea typeface="楷体" panose="02010609060101010101" pitchFamily="49" charset="-122"/>
              </a:rPr>
              <a:t>哈尔滨工业大学</a:t>
            </a:r>
          </a:p>
          <a:p>
            <a:r>
              <a:rPr lang="zh-CN" altLang="zh-CN" sz="2800" b="1" dirty="0" smtClean="0">
                <a:latin typeface="楷体" panose="02010609060101010101" pitchFamily="49" charset="-122"/>
                <a:ea typeface="楷体" panose="02010609060101010101" pitchFamily="49" charset="-122"/>
              </a:rPr>
              <a:t>刘宏伟</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实验平台设计</a:t>
            </a:r>
          </a:p>
        </p:txBody>
      </p:sp>
      <p:graphicFrame>
        <p:nvGraphicFramePr>
          <p:cNvPr id="5" name="内容占位符 4"/>
          <p:cNvGraphicFramePr>
            <a:graphicFrameLocks noGrp="1"/>
          </p:cNvGraphicFramePr>
          <p:nvPr>
            <p:ph idx="1"/>
          </p:nvPr>
        </p:nvGraphicFramePr>
        <p:xfrm>
          <a:off x="4418330" y="1292225"/>
          <a:ext cx="7241540" cy="4820285"/>
        </p:xfrm>
        <a:graphic>
          <a:graphicData uri="http://schemas.openxmlformats.org/presentationml/2006/ole">
            <mc:AlternateContent xmlns:mc="http://schemas.openxmlformats.org/markup-compatibility/2006">
              <mc:Choice xmlns:v="urn:schemas-microsoft-com:vml" Requires="v">
                <p:oleObj spid="_x0000_s1034" r:id="rId4" imgW="5610225" imgH="4286250" progId="Paint.Picture">
                  <p:embed/>
                </p:oleObj>
              </mc:Choice>
              <mc:Fallback>
                <p:oleObj r:id="rId4" imgW="5610225" imgH="4286250" progId="Paint.Picture">
                  <p:embed/>
                  <p:pic>
                    <p:nvPicPr>
                      <p:cNvPr id="0" name="图片 5"/>
                      <p:cNvPicPr/>
                      <p:nvPr/>
                    </p:nvPicPr>
                    <p:blipFill>
                      <a:blip r:embed="rId5"/>
                    </p:blipFill>
                    <p:spPr>
                      <a:xfrm>
                        <a:off x="4418330" y="1292225"/>
                        <a:ext cx="7241540" cy="4820285"/>
                      </a:xfrm>
                      <a:prstGeom prst="rect">
                        <a:avLst/>
                      </a:prstGeom>
                    </p:spPr>
                  </p:pic>
                </p:oleObj>
              </mc:Fallback>
            </mc:AlternateContent>
          </a:graphicData>
        </a:graphic>
      </p:graphicFrame>
      <p:sp>
        <p:nvSpPr>
          <p:cNvPr id="7" name="文本框 6"/>
          <p:cNvSpPr txBox="1"/>
          <p:nvPr/>
        </p:nvSpPr>
        <p:spPr>
          <a:xfrm>
            <a:off x="666115" y="1522730"/>
            <a:ext cx="3491865" cy="435864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楷体_GB2312" panose="02010609030101010101" charset="-122"/>
                <a:ea typeface="楷体_GB2312" panose="02010609030101010101" charset="-122"/>
              </a:rPr>
              <a:t>采用</a:t>
            </a:r>
            <a:r>
              <a:rPr lang="en-US" altLang="zh-CN" sz="2000" dirty="0">
                <a:latin typeface="楷体_GB2312" panose="02010609030101010101" charset="-122"/>
                <a:ea typeface="楷体_GB2312" panose="02010609030101010101" charset="-122"/>
              </a:rPr>
              <a:t>Xilinx Zynq-7000</a:t>
            </a:r>
          </a:p>
          <a:p>
            <a:pPr marL="285750" indent="-285750">
              <a:buFont typeface="Arial" panose="020B0604020202020204" pitchFamily="34" charset="0"/>
              <a:buChar char="•"/>
            </a:pPr>
            <a:r>
              <a:rPr lang="zh-CN" altLang="en-US" sz="2000" dirty="0">
                <a:latin typeface="楷体_GB2312" panose="02010609030101010101" charset="-122"/>
                <a:ea typeface="楷体_GB2312" panose="02010609030101010101" charset="-122"/>
              </a:rPr>
              <a:t>采用</a:t>
            </a:r>
            <a:r>
              <a:rPr lang="en-US" altLang="zh-CN" sz="2000" dirty="0" err="1">
                <a:latin typeface="楷体_GB2312" panose="02010609030101010101" charset="-122"/>
                <a:ea typeface="楷体_GB2312" panose="02010609030101010101" charset="-122"/>
              </a:rPr>
              <a:t>Zedboard</a:t>
            </a:r>
            <a:r>
              <a:rPr lang="zh-CN" altLang="en-US" sz="2000" dirty="0">
                <a:latin typeface="楷体_GB2312" panose="02010609030101010101" charset="-122"/>
                <a:ea typeface="楷体_GB2312" panose="02010609030101010101" charset="-122"/>
              </a:rPr>
              <a:t>开发板</a:t>
            </a:r>
          </a:p>
          <a:p>
            <a:pPr marL="285750" indent="-285750">
              <a:buFont typeface="Arial" panose="020B0604020202020204" pitchFamily="34" charset="0"/>
              <a:buChar char="•"/>
            </a:pPr>
            <a:r>
              <a:rPr lang="zh-CN" altLang="en-US" sz="2000" dirty="0">
                <a:latin typeface="楷体_GB2312" panose="02010609030101010101" charset="-122"/>
                <a:ea typeface="楷体_GB2312" panose="02010609030101010101" charset="-122"/>
              </a:rPr>
              <a:t>采用</a:t>
            </a:r>
            <a:r>
              <a:rPr lang="en-US" altLang="zh-CN" sz="2000" dirty="0" err="1">
                <a:latin typeface="楷体_GB2312" panose="02010609030101010101" charset="-122"/>
                <a:ea typeface="楷体_GB2312" panose="02010609030101010101" charset="-122"/>
              </a:rPr>
              <a:t>Vivado</a:t>
            </a:r>
            <a:r>
              <a:rPr lang="zh-CN" altLang="en-US" sz="2000" dirty="0">
                <a:latin typeface="楷体_GB2312" panose="02010609030101010101" charset="-122"/>
                <a:ea typeface="楷体_GB2312" panose="02010609030101010101" charset="-122"/>
              </a:rPr>
              <a:t>开发平台</a:t>
            </a:r>
          </a:p>
          <a:p>
            <a:pPr marL="285750" indent="-285750">
              <a:buFont typeface="Arial" panose="020B0604020202020204" pitchFamily="34" charset="0"/>
              <a:buChar char="•"/>
            </a:pPr>
            <a:r>
              <a:rPr lang="zh-CN" altLang="en-US" sz="2000" dirty="0">
                <a:latin typeface="楷体_GB2312" panose="02010609030101010101" charset="-122"/>
                <a:ea typeface="楷体_GB2312" panose="02010609030101010101" charset="-122"/>
              </a:rPr>
              <a:t>设立服务器</a:t>
            </a:r>
          </a:p>
          <a:p>
            <a:pPr marL="285750" indent="-285750">
              <a:buFont typeface="Arial" panose="020B0604020202020204" pitchFamily="34" charset="0"/>
              <a:buChar char="•"/>
            </a:pPr>
            <a:r>
              <a:rPr lang="zh-CN" altLang="en-US" sz="2000" dirty="0">
                <a:latin typeface="楷体_GB2312" panose="02010609030101010101" charset="-122"/>
                <a:ea typeface="楷体_GB2312" panose="02010609030101010101" charset="-122"/>
              </a:rPr>
              <a:t>设立远程硬件物理实验平台</a:t>
            </a:r>
          </a:p>
          <a:p>
            <a:pPr marL="285750" indent="-285750">
              <a:buFont typeface="Arial" panose="020B0604020202020204" pitchFamily="34" charset="0"/>
              <a:buChar char="•"/>
            </a:pPr>
            <a:r>
              <a:rPr lang="zh-CN" altLang="en-US" sz="2000" dirty="0">
                <a:latin typeface="楷体_GB2312" panose="02010609030101010101" charset="-122"/>
                <a:ea typeface="楷体_GB2312" panose="02010609030101010101" charset="-122"/>
              </a:rPr>
              <a:t>每一</a:t>
            </a:r>
            <a:r>
              <a:rPr lang="en-US" altLang="zh-CN" sz="2000" dirty="0" err="1">
                <a:latin typeface="楷体_GB2312" panose="02010609030101010101" charset="-122"/>
                <a:ea typeface="楷体_GB2312" panose="02010609030101010101" charset="-122"/>
              </a:rPr>
              <a:t>ZedBoard</a:t>
            </a:r>
            <a:r>
              <a:rPr lang="zh-CN" altLang="en-US" sz="2000" dirty="0">
                <a:latin typeface="楷体_GB2312" panose="02010609030101010101" charset="-122"/>
                <a:ea typeface="楷体_GB2312" panose="02010609030101010101" charset="-122"/>
              </a:rPr>
              <a:t>板上设立视频摄像头</a:t>
            </a:r>
          </a:p>
          <a:p>
            <a:pPr marL="285750" indent="-285750">
              <a:buFont typeface="Arial" panose="020B0604020202020204" pitchFamily="34" charset="0"/>
              <a:buChar char="•"/>
            </a:pPr>
            <a:r>
              <a:rPr lang="zh-CN" altLang="en-US" sz="2000" dirty="0" smtClean="0">
                <a:latin typeface="楷体_GB2312" panose="02010609030101010101" charset="-122"/>
                <a:ea typeface="楷体_GB2312" panose="02010609030101010101" charset="-122"/>
                <a:sym typeface="+mn-ea"/>
              </a:rPr>
              <a:t>远程</a:t>
            </a:r>
            <a:r>
              <a:rPr lang="zh-CN" altLang="en-US" sz="2000" dirty="0">
                <a:latin typeface="楷体_GB2312" panose="02010609030101010101" charset="-122"/>
                <a:ea typeface="楷体_GB2312" panose="02010609030101010101" charset="-122"/>
                <a:sym typeface="+mn-ea"/>
              </a:rPr>
              <a:t>操作，通过浏览器可远程控制</a:t>
            </a:r>
            <a:r>
              <a:rPr lang="en-US" altLang="zh-CN" sz="2000" dirty="0" err="1">
                <a:latin typeface="楷体_GB2312" panose="02010609030101010101" charset="-122"/>
                <a:ea typeface="楷体_GB2312" panose="02010609030101010101" charset="-122"/>
                <a:sym typeface="+mn-ea"/>
              </a:rPr>
              <a:t>ZedBoard</a:t>
            </a:r>
            <a:r>
              <a:rPr lang="zh-CN" altLang="en-US" sz="2000" dirty="0">
                <a:latin typeface="楷体_GB2312" panose="02010609030101010101" charset="-122"/>
                <a:ea typeface="楷体_GB2312" panose="02010609030101010101" charset="-122"/>
                <a:sym typeface="+mn-ea"/>
              </a:rPr>
              <a:t>板上的</a:t>
            </a:r>
            <a:r>
              <a:rPr lang="en-US" altLang="zh-CN" sz="2000" dirty="0">
                <a:latin typeface="楷体_GB2312" panose="02010609030101010101" charset="-122"/>
                <a:ea typeface="楷体_GB2312" panose="02010609030101010101" charset="-122"/>
                <a:sym typeface="+mn-ea"/>
              </a:rPr>
              <a:t>Input</a:t>
            </a:r>
            <a:r>
              <a:rPr lang="zh-CN" altLang="en-US" sz="2000" dirty="0">
                <a:latin typeface="楷体_GB2312" panose="02010609030101010101" charset="-122"/>
                <a:ea typeface="楷体_GB2312" panose="02010609030101010101" charset="-122"/>
                <a:sym typeface="+mn-ea"/>
              </a:rPr>
              <a:t>接口</a:t>
            </a:r>
          </a:p>
          <a:p>
            <a:pPr marL="285750" indent="-285750">
              <a:buFont typeface="Arial" panose="020B0604020202020204" pitchFamily="34" charset="0"/>
              <a:buChar char="•"/>
            </a:pPr>
            <a:r>
              <a:rPr lang="zh-CN" altLang="en-US" sz="2000" dirty="0">
                <a:latin typeface="楷体_GB2312" panose="02010609030101010101" charset="-122"/>
                <a:ea typeface="楷体_GB2312" panose="02010609030101010101" charset="-122"/>
              </a:rPr>
              <a:t>通过视频服务器可远程观测</a:t>
            </a:r>
            <a:r>
              <a:rPr lang="en-US" altLang="zh-CN" sz="2000" dirty="0" err="1">
                <a:latin typeface="楷体_GB2312" panose="02010609030101010101" charset="-122"/>
                <a:ea typeface="楷体_GB2312" panose="02010609030101010101" charset="-122"/>
              </a:rPr>
              <a:t>ZedBoard</a:t>
            </a:r>
            <a:r>
              <a:rPr lang="zh-CN" altLang="en-US" sz="2000" dirty="0">
                <a:latin typeface="楷体_GB2312" panose="02010609030101010101" charset="-122"/>
                <a:ea typeface="楷体_GB2312" panose="02010609030101010101" charset="-122"/>
              </a:rPr>
              <a:t>的</a:t>
            </a:r>
            <a:r>
              <a:rPr lang="en-US" altLang="zh-CN" sz="2000" dirty="0">
                <a:latin typeface="楷体_GB2312" panose="02010609030101010101" charset="-122"/>
                <a:ea typeface="楷体_GB2312" panose="02010609030101010101" charset="-122"/>
              </a:rPr>
              <a:t>Output</a:t>
            </a:r>
            <a:r>
              <a:rPr lang="zh-CN" altLang="en-US" sz="2000" dirty="0">
                <a:latin typeface="楷体_GB2312" panose="02010609030101010101" charset="-122"/>
                <a:ea typeface="楷体_GB2312" panose="02010609030101010101" charset="-122"/>
              </a:rPr>
              <a:t>口的变化</a:t>
            </a:r>
          </a:p>
        </p:txBody>
      </p:sp>
      <p:sp>
        <p:nvSpPr>
          <p:cNvPr id="3" name="日期占位符 2"/>
          <p:cNvSpPr>
            <a:spLocks noGrp="1"/>
          </p:cNvSpPr>
          <p:nvPr>
            <p:ph type="dt" sz="half" idx="10"/>
          </p:nvPr>
        </p:nvSpPr>
        <p:spPr/>
        <p:txBody>
          <a:bodyPr/>
          <a:lstStyle/>
          <a:p>
            <a:fld id="{C32A0D53-AAA9-4BDB-83A8-B53382C86E60}" type="datetime1">
              <a:rPr lang="zh-CN" altLang="en-US" smtClean="0"/>
              <a:t>2017/6/3</a:t>
            </a:fld>
            <a:endParaRPr lang="zh-CN" altLang="en-US"/>
          </a:p>
        </p:txBody>
      </p:sp>
      <p:sp>
        <p:nvSpPr>
          <p:cNvPr id="4" name="灯片编号占位符 3"/>
          <p:cNvSpPr>
            <a:spLocks noGrp="1"/>
          </p:cNvSpPr>
          <p:nvPr>
            <p:ph type="sldNum" sz="quarter" idx="12"/>
          </p:nvPr>
        </p:nvSpPr>
        <p:spPr/>
        <p:txBody>
          <a:bodyPr/>
          <a:lstStyle/>
          <a:p>
            <a:fld id="{2925DAEE-876B-4B4D-8AF4-85D66E2F423B}" type="slidenum">
              <a:rPr lang="zh-CN" altLang="en-US" smtClean="0"/>
              <a:t>10</a:t>
            </a:fld>
            <a:endParaRPr lang="zh-CN" altLang="en-US"/>
          </a:p>
        </p:txBody>
      </p:sp>
    </p:spTree>
    <p:custDataLst>
      <p:tags r:id="rId2"/>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655" y="280035"/>
            <a:ext cx="10515600" cy="1325563"/>
          </a:xfrm>
        </p:spPr>
        <p:txBody>
          <a:bodyPr/>
          <a:lstStyle/>
          <a:p>
            <a:r>
              <a:rPr lang="zh-CN" altLang="en-US">
                <a:sym typeface="+mn-ea"/>
              </a:rPr>
              <a:t>实验平台物理实体</a:t>
            </a:r>
            <a:endParaRPr lang="zh-CN" altLang="en-US"/>
          </a:p>
        </p:txBody>
      </p:sp>
      <p:pic>
        <p:nvPicPr>
          <p:cNvPr id="6" name="内容占位符 5" descr="IMG_0924"/>
          <p:cNvPicPr>
            <a:picLocks noGrp="1" noChangeAspect="1"/>
          </p:cNvPicPr>
          <p:nvPr>
            <p:ph sz="half" idx="2"/>
          </p:nvPr>
        </p:nvPicPr>
        <p:blipFill>
          <a:blip r:embed="rId4"/>
          <a:stretch>
            <a:fillRect/>
          </a:stretch>
        </p:blipFill>
        <p:spPr>
          <a:xfrm>
            <a:off x="6210300" y="612775"/>
            <a:ext cx="4006850" cy="3005455"/>
          </a:xfrm>
          <a:prstGeom prst="rect">
            <a:avLst/>
          </a:prstGeom>
        </p:spPr>
      </p:pic>
      <p:pic>
        <p:nvPicPr>
          <p:cNvPr id="10" name="内容占位符 9" descr="IMG_0933"/>
          <p:cNvPicPr>
            <a:picLocks noGrp="1" noChangeAspect="1"/>
          </p:cNvPicPr>
          <p:nvPr>
            <p:ph sz="half" idx="1"/>
          </p:nvPr>
        </p:nvPicPr>
        <p:blipFill>
          <a:blip r:embed="rId5"/>
          <a:stretch>
            <a:fillRect/>
          </a:stretch>
        </p:blipFill>
        <p:spPr>
          <a:xfrm rot="5400000">
            <a:off x="1211580" y="2270125"/>
            <a:ext cx="4350385" cy="3263265"/>
          </a:xfrm>
          <a:prstGeom prst="rect">
            <a:avLst/>
          </a:prstGeom>
        </p:spPr>
      </p:pic>
      <p:sp>
        <p:nvSpPr>
          <p:cNvPr id="8" name="圆角矩形标注 7"/>
          <p:cNvSpPr/>
          <p:nvPr/>
        </p:nvSpPr>
        <p:spPr>
          <a:xfrm>
            <a:off x="5660390" y="612775"/>
            <a:ext cx="1079500" cy="887730"/>
          </a:xfrm>
          <a:prstGeom prst="wedgeRoundRectCallout">
            <a:avLst>
              <a:gd name="adj1" fmla="val 91764"/>
              <a:gd name="adj2" fmla="val 6423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硬件柜</a:t>
            </a:r>
          </a:p>
        </p:txBody>
      </p:sp>
      <p:sp>
        <p:nvSpPr>
          <p:cNvPr id="9" name="圆角矩形标注 8"/>
          <p:cNvSpPr/>
          <p:nvPr/>
        </p:nvSpPr>
        <p:spPr>
          <a:xfrm>
            <a:off x="8057515" y="612775"/>
            <a:ext cx="2108200" cy="1113790"/>
          </a:xfrm>
          <a:prstGeom prst="wedgeRoundRectCallout">
            <a:avLst>
              <a:gd name="adj1" fmla="val -35783"/>
              <a:gd name="adj2" fmla="val 8854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Vivado</a:t>
            </a:r>
            <a:r>
              <a:rPr lang="zh-CN" altLang="en-US">
                <a:solidFill>
                  <a:schemeClr val="tx1"/>
                </a:solidFill>
              </a:rPr>
              <a:t>、视频服务器柜</a:t>
            </a:r>
          </a:p>
        </p:txBody>
      </p:sp>
      <p:pic>
        <p:nvPicPr>
          <p:cNvPr id="11" name="图片 10" descr="IMG_0934"/>
          <p:cNvPicPr>
            <a:picLocks noChangeAspect="1"/>
          </p:cNvPicPr>
          <p:nvPr/>
        </p:nvPicPr>
        <p:blipFill>
          <a:blip r:embed="rId6"/>
          <a:stretch>
            <a:fillRect/>
          </a:stretch>
        </p:blipFill>
        <p:spPr>
          <a:xfrm rot="5400000">
            <a:off x="5726430" y="3399155"/>
            <a:ext cx="2945130" cy="3587750"/>
          </a:xfrm>
          <a:prstGeom prst="rect">
            <a:avLst/>
          </a:prstGeom>
        </p:spPr>
      </p:pic>
      <p:sp>
        <p:nvSpPr>
          <p:cNvPr id="12" name="圆角矩形标注 11"/>
          <p:cNvSpPr/>
          <p:nvPr/>
        </p:nvSpPr>
        <p:spPr>
          <a:xfrm>
            <a:off x="230505" y="2150110"/>
            <a:ext cx="1199515" cy="1570355"/>
          </a:xfrm>
          <a:prstGeom prst="wedgeRoundRectCallout">
            <a:avLst>
              <a:gd name="adj1" fmla="val 149523"/>
              <a:gd name="adj2" fmla="val 5072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rPr>
              <a:t>硬件柜内部结构</a:t>
            </a:r>
          </a:p>
        </p:txBody>
      </p:sp>
      <p:sp>
        <p:nvSpPr>
          <p:cNvPr id="13" name="圆角矩形标注 12"/>
          <p:cNvSpPr/>
          <p:nvPr/>
        </p:nvSpPr>
        <p:spPr>
          <a:xfrm>
            <a:off x="4932680" y="3720465"/>
            <a:ext cx="1666240" cy="835025"/>
          </a:xfrm>
          <a:prstGeom prst="wedgeRoundRectCallout">
            <a:avLst>
              <a:gd name="adj1" fmla="val 78696"/>
              <a:gd name="adj2" fmla="val 16657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ZedBoard</a:t>
            </a:r>
            <a:r>
              <a:rPr lang="zh-CN" altLang="en-US" sz="2000">
                <a:solidFill>
                  <a:schemeClr val="tx1"/>
                </a:solidFill>
              </a:rPr>
              <a:t>板</a:t>
            </a:r>
          </a:p>
        </p:txBody>
      </p:sp>
      <p:graphicFrame>
        <p:nvGraphicFramePr>
          <p:cNvPr id="14" name="对象 13"/>
          <p:cNvGraphicFramePr/>
          <p:nvPr/>
        </p:nvGraphicFramePr>
        <p:xfrm>
          <a:off x="9177020" y="4000500"/>
          <a:ext cx="2757805" cy="2076450"/>
        </p:xfrm>
        <a:graphic>
          <a:graphicData uri="http://schemas.openxmlformats.org/presentationml/2006/ole">
            <mc:AlternateContent xmlns:mc="http://schemas.openxmlformats.org/markup-compatibility/2006">
              <mc:Choice xmlns:v="urn:schemas-microsoft-com:vml" Requires="v">
                <p:oleObj spid="_x0000_s2057" r:id="rId7" imgW="5572125" imgH="2400300" progId="Paint.Picture">
                  <p:embed/>
                </p:oleObj>
              </mc:Choice>
              <mc:Fallback>
                <p:oleObj r:id="rId7" imgW="5572125" imgH="2400300" progId="Paint.Picture">
                  <p:embed/>
                  <p:pic>
                    <p:nvPicPr>
                      <p:cNvPr id="0" name="图片 14"/>
                      <p:cNvPicPr/>
                      <p:nvPr/>
                    </p:nvPicPr>
                    <p:blipFill>
                      <a:blip r:embed="rId8"/>
                    </p:blipFill>
                    <p:spPr>
                      <a:xfrm>
                        <a:off x="9177020" y="4000500"/>
                        <a:ext cx="2757805" cy="2076450"/>
                      </a:xfrm>
                      <a:prstGeom prst="rect">
                        <a:avLst/>
                      </a:prstGeom>
                    </p:spPr>
                  </p:pic>
                </p:oleObj>
              </mc:Fallback>
            </mc:AlternateContent>
          </a:graphicData>
        </a:graphic>
      </p:graphicFrame>
      <p:sp>
        <p:nvSpPr>
          <p:cNvPr id="3" name="日期占位符 2"/>
          <p:cNvSpPr>
            <a:spLocks noGrp="1"/>
          </p:cNvSpPr>
          <p:nvPr>
            <p:ph type="dt" sz="half" idx="10"/>
          </p:nvPr>
        </p:nvSpPr>
        <p:spPr/>
        <p:txBody>
          <a:bodyPr/>
          <a:lstStyle/>
          <a:p>
            <a:fld id="{EC02B1BD-80C5-4084-8D20-B4D0B89A4079}" type="datetime1">
              <a:rPr lang="zh-CN" altLang="en-US" smtClean="0"/>
              <a:t>2017/6/3</a:t>
            </a:fld>
            <a:endParaRPr lang="zh-CN" altLang="en-US"/>
          </a:p>
        </p:txBody>
      </p:sp>
      <p:sp>
        <p:nvSpPr>
          <p:cNvPr id="4" name="灯片编号占位符 3"/>
          <p:cNvSpPr>
            <a:spLocks noGrp="1"/>
          </p:cNvSpPr>
          <p:nvPr>
            <p:ph type="sldNum" sz="quarter" idx="12"/>
          </p:nvPr>
        </p:nvSpPr>
        <p:spPr/>
        <p:txBody>
          <a:bodyPr/>
          <a:lstStyle/>
          <a:p>
            <a:fld id="{2925DAEE-876B-4B4D-8AF4-85D66E2F423B}" type="slidenum">
              <a:rPr lang="zh-CN" altLang="en-US" smtClean="0"/>
              <a:t>11</a:t>
            </a:fld>
            <a:endParaRPr lang="zh-CN" altLang="en-US"/>
          </a:p>
        </p:txBody>
      </p:sp>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实验软件开发平台</a:t>
            </a:r>
            <a:endParaRPr lang="zh-CN" altLang="en-US"/>
          </a:p>
        </p:txBody>
      </p:sp>
      <p:pic>
        <p:nvPicPr>
          <p:cNvPr id="5" name="内容占位符 4"/>
          <p:cNvPicPr>
            <a:picLocks noGrp="1" noChangeAspect="1"/>
          </p:cNvPicPr>
          <p:nvPr>
            <p:ph sz="half" idx="1"/>
          </p:nvPr>
        </p:nvPicPr>
        <p:blipFill>
          <a:blip r:embed="rId3"/>
          <a:stretch>
            <a:fillRect/>
          </a:stretch>
        </p:blipFill>
        <p:spPr>
          <a:xfrm>
            <a:off x="2026285" y="1691005"/>
            <a:ext cx="8095615" cy="4698365"/>
          </a:xfrm>
          <a:prstGeom prst="rect">
            <a:avLst/>
          </a:prstGeom>
        </p:spPr>
      </p:pic>
      <p:sp>
        <p:nvSpPr>
          <p:cNvPr id="3" name="日期占位符 2"/>
          <p:cNvSpPr>
            <a:spLocks noGrp="1"/>
          </p:cNvSpPr>
          <p:nvPr>
            <p:ph type="dt" sz="half" idx="10"/>
          </p:nvPr>
        </p:nvSpPr>
        <p:spPr/>
        <p:txBody>
          <a:bodyPr/>
          <a:lstStyle/>
          <a:p>
            <a:fld id="{F42FC04B-C72A-4AE9-B689-8D8175F01EBB}" type="datetime1">
              <a:rPr lang="zh-CN" altLang="en-US" smtClean="0"/>
              <a:t>2017/6/3</a:t>
            </a:fld>
            <a:endParaRPr lang="zh-CN" altLang="en-US"/>
          </a:p>
        </p:txBody>
      </p:sp>
      <p:sp>
        <p:nvSpPr>
          <p:cNvPr id="4" name="灯片编号占位符 3"/>
          <p:cNvSpPr>
            <a:spLocks noGrp="1"/>
          </p:cNvSpPr>
          <p:nvPr>
            <p:ph type="sldNum" sz="quarter" idx="12"/>
          </p:nvPr>
        </p:nvSpPr>
        <p:spPr/>
        <p:txBody>
          <a:bodyPr/>
          <a:lstStyle/>
          <a:p>
            <a:fld id="{2925DAEE-876B-4B4D-8AF4-85D66E2F423B}" type="slidenum">
              <a:rPr lang="zh-CN" altLang="en-US" smtClean="0"/>
              <a:t>12</a:t>
            </a:fld>
            <a:endParaRPr lang="zh-CN" altLang="en-US"/>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解决的问题</a:t>
            </a:r>
          </a:p>
        </p:txBody>
      </p:sp>
      <p:sp>
        <p:nvSpPr>
          <p:cNvPr id="3" name="内容占位符 2"/>
          <p:cNvSpPr>
            <a:spLocks noGrp="1"/>
          </p:cNvSpPr>
          <p:nvPr>
            <p:ph sz="half" idx="1"/>
          </p:nvPr>
        </p:nvSpPr>
        <p:spPr/>
        <p:txBody>
          <a:bodyPr/>
          <a:lstStyle/>
          <a:p>
            <a:r>
              <a:rPr lang="zh-CN" altLang="en-US"/>
              <a:t>采用</a:t>
            </a:r>
            <a:r>
              <a:rPr lang="en-US" altLang="zh-CN"/>
              <a:t>Xilinx</a:t>
            </a:r>
            <a:r>
              <a:rPr lang="zh-CN" altLang="en-US"/>
              <a:t>的</a:t>
            </a:r>
            <a:r>
              <a:rPr lang="en-US" altLang="zh-CN"/>
              <a:t>Zynq-7000</a:t>
            </a:r>
            <a:r>
              <a:rPr lang="zh-CN" altLang="en-US"/>
              <a:t>芯片、采用</a:t>
            </a:r>
            <a:r>
              <a:rPr lang="en-US" altLang="zh-CN"/>
              <a:t>ZedBoard</a:t>
            </a:r>
            <a:r>
              <a:rPr lang="zh-CN" altLang="en-US"/>
              <a:t>板均是可以用于工业开发的流行硬件；</a:t>
            </a:r>
          </a:p>
          <a:p>
            <a:r>
              <a:rPr lang="zh-CN" altLang="en-US"/>
              <a:t>采用</a:t>
            </a:r>
            <a:r>
              <a:rPr lang="en-US" altLang="zh-CN"/>
              <a:t>Vivado</a:t>
            </a:r>
            <a:r>
              <a:rPr lang="zh-CN" altLang="en-US"/>
              <a:t>开发平台是工业界流行的开发平台；</a:t>
            </a:r>
          </a:p>
          <a:p>
            <a:r>
              <a:rPr lang="zh-CN" altLang="en-US"/>
              <a:t>采用网络化结构，可以实现远程访问物理平台；</a:t>
            </a:r>
          </a:p>
          <a:p>
            <a:r>
              <a:rPr lang="zh-CN" altLang="en-US"/>
              <a:t>教师后台维护，保证</a:t>
            </a:r>
            <a:r>
              <a:rPr lang="en-US" altLang="zh-CN"/>
              <a:t>24</a:t>
            </a:r>
            <a:r>
              <a:rPr lang="zh-CN" altLang="en-US"/>
              <a:t>小时运行。</a:t>
            </a:r>
          </a:p>
        </p:txBody>
      </p:sp>
      <p:pic>
        <p:nvPicPr>
          <p:cNvPr id="5" name="内容占位符 4"/>
          <p:cNvPicPr>
            <a:picLocks noGrp="1" noChangeAspect="1"/>
          </p:cNvPicPr>
          <p:nvPr>
            <p:ph sz="half" idx="2"/>
          </p:nvPr>
        </p:nvPicPr>
        <p:blipFill>
          <a:blip r:embed="rId3"/>
          <a:stretch>
            <a:fillRect/>
          </a:stretch>
        </p:blipFill>
        <p:spPr>
          <a:xfrm>
            <a:off x="7176135" y="562610"/>
            <a:ext cx="4531360" cy="2871470"/>
          </a:xfrm>
          <a:prstGeom prst="rect">
            <a:avLst/>
          </a:prstGeom>
        </p:spPr>
      </p:pic>
      <p:pic>
        <p:nvPicPr>
          <p:cNvPr id="6" name="图片 5"/>
          <p:cNvPicPr>
            <a:picLocks noChangeAspect="1"/>
          </p:cNvPicPr>
          <p:nvPr/>
        </p:nvPicPr>
        <p:blipFill>
          <a:blip r:embed="rId4"/>
          <a:stretch>
            <a:fillRect/>
          </a:stretch>
        </p:blipFill>
        <p:spPr>
          <a:xfrm>
            <a:off x="7501255" y="3618230"/>
            <a:ext cx="3609340" cy="2707005"/>
          </a:xfrm>
          <a:prstGeom prst="rect">
            <a:avLst/>
          </a:prstGeom>
        </p:spPr>
      </p:pic>
      <p:sp>
        <p:nvSpPr>
          <p:cNvPr id="4" name="日期占位符 3"/>
          <p:cNvSpPr>
            <a:spLocks noGrp="1"/>
          </p:cNvSpPr>
          <p:nvPr>
            <p:ph type="dt" sz="half" idx="10"/>
          </p:nvPr>
        </p:nvSpPr>
        <p:spPr/>
        <p:txBody>
          <a:bodyPr/>
          <a:lstStyle/>
          <a:p>
            <a:fld id="{1617E2A9-E554-4D56-BA35-28FC670D80E5}" type="datetime1">
              <a:rPr lang="zh-CN" altLang="en-US" smtClean="0"/>
              <a:t>2017/6/3</a:t>
            </a:fld>
            <a:endParaRPr lang="zh-CN" altLang="en-US"/>
          </a:p>
        </p:txBody>
      </p:sp>
      <p:sp>
        <p:nvSpPr>
          <p:cNvPr id="7" name="灯片编号占位符 6"/>
          <p:cNvSpPr>
            <a:spLocks noGrp="1"/>
          </p:cNvSpPr>
          <p:nvPr>
            <p:ph type="sldNum" sz="quarter" idx="12"/>
          </p:nvPr>
        </p:nvSpPr>
        <p:spPr/>
        <p:txBody>
          <a:bodyPr/>
          <a:lstStyle/>
          <a:p>
            <a:fld id="{2925DAEE-876B-4B4D-8AF4-85D66E2F423B}" type="slidenum">
              <a:rPr lang="zh-CN" altLang="en-US" smtClean="0"/>
              <a:t>13</a:t>
            </a:fld>
            <a:endParaRPr lang="zh-CN" altLang="en-US"/>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平台支持的课程</a:t>
            </a:r>
          </a:p>
        </p:txBody>
      </p:sp>
      <p:sp>
        <p:nvSpPr>
          <p:cNvPr id="3" name="内容占位符 2"/>
          <p:cNvSpPr>
            <a:spLocks noGrp="1"/>
          </p:cNvSpPr>
          <p:nvPr>
            <p:ph sz="half" idx="1"/>
          </p:nvPr>
        </p:nvSpPr>
        <p:spPr/>
        <p:txBody>
          <a:bodyPr/>
          <a:lstStyle/>
          <a:p>
            <a:r>
              <a:rPr lang="zh-CN" altLang="en-US"/>
              <a:t>计算机硬件类课程</a:t>
            </a:r>
          </a:p>
          <a:p>
            <a:pPr lvl="1"/>
            <a:r>
              <a:rPr lang="zh-CN" altLang="en-US"/>
              <a:t>数字逻辑</a:t>
            </a:r>
          </a:p>
          <a:p>
            <a:pPr lvl="1"/>
            <a:r>
              <a:rPr lang="zh-CN" altLang="en-US"/>
              <a:t>计算机组成原理</a:t>
            </a:r>
          </a:p>
          <a:p>
            <a:pPr lvl="1"/>
            <a:r>
              <a:rPr lang="zh-CN" altLang="en-US"/>
              <a:t>计算机体系结构</a:t>
            </a:r>
          </a:p>
          <a:p>
            <a:pPr lvl="1"/>
            <a:r>
              <a:rPr lang="zh-CN" altLang="en-US"/>
              <a:t>汇编语言</a:t>
            </a:r>
          </a:p>
          <a:p>
            <a:pPr lvl="1"/>
            <a:r>
              <a:rPr lang="zh-CN" altLang="en-US"/>
              <a:t>计算机接口技术</a:t>
            </a:r>
          </a:p>
        </p:txBody>
      </p:sp>
      <p:sp>
        <p:nvSpPr>
          <p:cNvPr id="4" name="内容占位符 3"/>
          <p:cNvSpPr>
            <a:spLocks noGrp="1"/>
          </p:cNvSpPr>
          <p:nvPr>
            <p:ph sz="half" idx="2"/>
          </p:nvPr>
        </p:nvSpPr>
        <p:spPr/>
        <p:txBody>
          <a:bodyPr/>
          <a:lstStyle/>
          <a:p>
            <a:r>
              <a:rPr lang="zh-CN" altLang="en-US"/>
              <a:t>相关课程</a:t>
            </a:r>
          </a:p>
          <a:p>
            <a:pPr lvl="1"/>
            <a:r>
              <a:rPr lang="zh-CN" altLang="en-US"/>
              <a:t>操作系统</a:t>
            </a:r>
          </a:p>
          <a:p>
            <a:pPr lvl="1"/>
            <a:r>
              <a:rPr lang="zh-CN" altLang="en-US"/>
              <a:t>编译原理</a:t>
            </a:r>
          </a:p>
          <a:p>
            <a:pPr lvl="1"/>
            <a:endParaRPr lang="zh-CN" altLang="en-US"/>
          </a:p>
          <a:p>
            <a:pPr lvl="1"/>
            <a:endParaRPr lang="zh-CN" altLang="en-US"/>
          </a:p>
          <a:p>
            <a:pPr lvl="0"/>
            <a:r>
              <a:rPr lang="zh-CN" altLang="en-US"/>
              <a:t>创新型实验</a:t>
            </a:r>
          </a:p>
        </p:txBody>
      </p:sp>
      <p:sp>
        <p:nvSpPr>
          <p:cNvPr id="5" name="日期占位符 4"/>
          <p:cNvSpPr>
            <a:spLocks noGrp="1"/>
          </p:cNvSpPr>
          <p:nvPr>
            <p:ph type="dt" sz="half" idx="10"/>
          </p:nvPr>
        </p:nvSpPr>
        <p:spPr/>
        <p:txBody>
          <a:bodyPr/>
          <a:lstStyle/>
          <a:p>
            <a:fld id="{FB1C82D3-7AC0-47ED-9EE2-B479EEFEFB14}"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14</a:t>
            </a:fld>
            <a:endParaRPr lang="zh-CN" altLang="en-US"/>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数字逻辑</a:t>
            </a:r>
          </a:p>
        </p:txBody>
      </p:sp>
      <p:sp>
        <p:nvSpPr>
          <p:cNvPr id="3" name="内容占位符 2"/>
          <p:cNvSpPr>
            <a:spLocks noGrp="1"/>
          </p:cNvSpPr>
          <p:nvPr>
            <p:ph sz="half" idx="1"/>
          </p:nvPr>
        </p:nvSpPr>
        <p:spPr>
          <a:xfrm>
            <a:off x="838200" y="1811655"/>
            <a:ext cx="10516235" cy="4351655"/>
          </a:xfrm>
        </p:spPr>
        <p:txBody>
          <a:bodyPr/>
          <a:lstStyle/>
          <a:p>
            <a:r>
              <a:rPr lang="zh-CN" altLang="en-US"/>
              <a:t>利用</a:t>
            </a:r>
            <a:r>
              <a:rPr lang="en-US" altLang="zh-CN"/>
              <a:t>Verilog</a:t>
            </a:r>
            <a:r>
              <a:rPr lang="zh-CN" altLang="en-US"/>
              <a:t>语言，实现组合逻辑与时序逻辑的各种实验。</a:t>
            </a:r>
          </a:p>
        </p:txBody>
      </p:sp>
      <p:graphicFrame>
        <p:nvGraphicFramePr>
          <p:cNvPr id="4" name="内容占位符 -1"/>
          <p:cNvGraphicFramePr>
            <a:graphicFrameLocks noGrp="1"/>
          </p:cNvGraphicFramePr>
          <p:nvPr>
            <p:ph sz="half" idx="2"/>
          </p:nvPr>
        </p:nvGraphicFramePr>
        <p:xfrm>
          <a:off x="1370965" y="2673350"/>
          <a:ext cx="9451340" cy="3669665"/>
        </p:xfrm>
        <a:graphic>
          <a:graphicData uri="http://schemas.openxmlformats.org/drawingml/2006/table">
            <a:tbl>
              <a:tblPr firstRow="1" bandRow="1">
                <a:tableStyleId>{5940675A-B579-460E-94D1-54222C63F5DA}</a:tableStyleId>
              </a:tblPr>
              <a:tblGrid>
                <a:gridCol w="1580515">
                  <a:extLst>
                    <a:ext uri="{9D8B030D-6E8A-4147-A177-3AD203B41FA5}">
                      <a16:colId xmlns:a16="http://schemas.microsoft.com/office/drawing/2014/main" val="20000"/>
                    </a:ext>
                  </a:extLst>
                </a:gridCol>
                <a:gridCol w="3101975">
                  <a:extLst>
                    <a:ext uri="{9D8B030D-6E8A-4147-A177-3AD203B41FA5}">
                      <a16:colId xmlns:a16="http://schemas.microsoft.com/office/drawing/2014/main" val="20001"/>
                    </a:ext>
                  </a:extLst>
                </a:gridCol>
                <a:gridCol w="4768850">
                  <a:extLst>
                    <a:ext uri="{9D8B030D-6E8A-4147-A177-3AD203B41FA5}">
                      <a16:colId xmlns:a16="http://schemas.microsoft.com/office/drawing/2014/main" val="20002"/>
                    </a:ext>
                  </a:extLst>
                </a:gridCol>
              </a:tblGrid>
              <a:tr h="292735">
                <a:tc>
                  <a:txBody>
                    <a:bodyPr/>
                    <a:lstStyle/>
                    <a:p>
                      <a:pPr marL="0" indent="0" algn="ctr">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课程名称</a:t>
                      </a:r>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实验项目</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实验内容</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6695">
                <a:tc rowSpan="6">
                  <a:txBody>
                    <a:bodyPr/>
                    <a:lstStyle/>
                    <a:p>
                      <a:pPr marL="0" indent="0" algn="ctr">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数字逻辑设计</a:t>
                      </a:r>
                    </a:p>
                    <a:p>
                      <a:pPr marL="0" indent="0" algn="ctr">
                        <a:buNone/>
                      </a:pPr>
                      <a:r>
                        <a:rPr lang="en-US" altLang="zh-CN" sz="1200" b="0" u="none">
                          <a:solidFill>
                            <a:srgbClr val="000000"/>
                          </a:solidFill>
                          <a:latin typeface="宋体" panose="02010600030101010101" pitchFamily="2" charset="-122"/>
                          <a:ea typeface="宋体" panose="02010600030101010101" pitchFamily="2" charset="-122"/>
                        </a:rPr>
                        <a:t> </a:t>
                      </a:r>
                    </a:p>
                    <a:p>
                      <a:pPr marL="0" indent="0" algn="ctr">
                        <a:buNone/>
                      </a:pPr>
                      <a:r>
                        <a:rPr lang="en-US" altLang="zh-CN" sz="1200" b="0" u="none">
                          <a:solidFill>
                            <a:srgbClr val="000000"/>
                          </a:solidFill>
                          <a:latin typeface="宋体" panose="02010600030101010101" pitchFamily="2" charset="-122"/>
                          <a:ea typeface="宋体" panose="02010600030101010101" pitchFamily="2" charset="-122"/>
                        </a:rPr>
                        <a:t> </a:t>
                      </a:r>
                    </a:p>
                    <a:p>
                      <a:pPr marL="0" indent="0" algn="ctr">
                        <a:buNone/>
                      </a:pPr>
                      <a:r>
                        <a:rPr lang="en-US" altLang="zh-CN" sz="1200" b="0" u="none">
                          <a:solidFill>
                            <a:srgbClr val="000000"/>
                          </a:solidFill>
                          <a:latin typeface="宋体" panose="02010600030101010101" pitchFamily="2" charset="-122"/>
                          <a:ea typeface="宋体" panose="02010600030101010101" pitchFamily="2" charset="-122"/>
                        </a:rPr>
                        <a:t> </a:t>
                      </a:r>
                    </a:p>
                    <a:p>
                      <a:pPr marL="0" indent="0" algn="ctr">
                        <a:buNone/>
                      </a:pPr>
                      <a:r>
                        <a:rPr lang="en-US" altLang="zh-CN" sz="1200" b="0" u="none">
                          <a:solidFill>
                            <a:srgbClr val="000000"/>
                          </a:solidFill>
                          <a:latin typeface="宋体" panose="02010600030101010101" pitchFamily="2" charset="-122"/>
                          <a:ea typeface="宋体" panose="02010600030101010101" pitchFamily="2" charset="-122"/>
                        </a:rPr>
                        <a:t> </a:t>
                      </a:r>
                    </a:p>
                    <a:p>
                      <a:pPr marL="0" indent="0" algn="ctr">
                        <a:buNone/>
                      </a:pPr>
                      <a:r>
                        <a:rPr lang="en-US" altLang="zh-CN" sz="1200" b="0" u="none">
                          <a:solidFill>
                            <a:srgbClr val="000000"/>
                          </a:solidFill>
                          <a:latin typeface="宋体" panose="02010600030101010101" pitchFamily="2" charset="-122"/>
                          <a:ea typeface="宋体" panose="02010600030101010101" pitchFamily="2" charset="-122"/>
                        </a:rPr>
                        <a:t> </a:t>
                      </a:r>
                      <a:endParaRPr lang="en-US" altLang="zh-CN" sz="12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门电路逻辑功能测试及应用</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solidFill>
                            <a:srgbClr val="000000"/>
                          </a:solidFill>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1485">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译码器、数据选择器及组合逻辑电路</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solidFill>
                            <a:srgbClr val="000000"/>
                          </a:solidFill>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120">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利用中规模芯片设计时序电路（一）</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solidFill>
                            <a:srgbClr val="000000"/>
                          </a:solidFill>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7545">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利用中规模芯片设计时序电路（二）</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触发器设计（</a:t>
                      </a:r>
                      <a:r>
                        <a:rPr lang="en-US" altLang="zh-CN" sz="1200" b="0" u="none">
                          <a:solidFill>
                            <a:srgbClr val="000000"/>
                          </a:solidFill>
                          <a:latin typeface="宋体" panose="02010600030101010101" pitchFamily="2" charset="-122"/>
                          <a:ea typeface="宋体" panose="02010600030101010101" pitchFamily="2" charset="-122"/>
                          <a:cs typeface="宋体" panose="02010600030101010101" pitchFamily="2" charset="-122"/>
                        </a:rPr>
                        <a:t>D</a:t>
                      </a: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触发器、</a:t>
                      </a:r>
                      <a:r>
                        <a:rPr lang="en-US" altLang="zh-CN" sz="1200" b="0" u="none">
                          <a:solidFill>
                            <a:srgbClr val="000000"/>
                          </a:solidFill>
                          <a:latin typeface="宋体" panose="02010600030101010101" pitchFamily="2" charset="-122"/>
                          <a:ea typeface="宋体" panose="02010600030101010101" pitchFamily="2" charset="-122"/>
                          <a:cs typeface="宋体" panose="02010600030101010101" pitchFamily="2" charset="-122"/>
                        </a:rPr>
                        <a:t>JK</a:t>
                      </a: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触发器）计数器设计（</a:t>
                      </a:r>
                      <a:r>
                        <a:rPr lang="en-US" altLang="zh-CN" sz="12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位环形计数器、</a:t>
                      </a:r>
                      <a:r>
                        <a:rPr lang="en-US" altLang="zh-CN" sz="12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位扭环形计数器、可变模值计数器）寄存器设计（移位寄存器、锁存器、串并转换设计）</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8970">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组合逻辑电路的仿真设计</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位全加器设计算数逻辑单元设计</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20115">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时序逻辑电路的仿真设计</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solidFill>
                            <a:srgbClr val="000000"/>
                          </a:solidFill>
                          <a:latin typeface="宋体" panose="02010600030101010101" pitchFamily="2" charset="-122"/>
                          <a:ea typeface="宋体" panose="02010600030101010101" pitchFamily="2" charset="-122"/>
                          <a:cs typeface="宋体" panose="02010600030101010101" pitchFamily="2" charset="-122"/>
                        </a:rPr>
                        <a:t>乒乓球比赛模拟机的设计十字路口交通管理控制器的设计电子拔河比赛游戏机的设计象棋快棋赛电子裁判计时器的设计数字抢答器的设计</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日期占位符 4"/>
          <p:cNvSpPr>
            <a:spLocks noGrp="1"/>
          </p:cNvSpPr>
          <p:nvPr>
            <p:ph type="dt" sz="half" idx="10"/>
          </p:nvPr>
        </p:nvSpPr>
        <p:spPr/>
        <p:txBody>
          <a:bodyPr/>
          <a:lstStyle/>
          <a:p>
            <a:fld id="{6081B958-E9EC-48C6-8DA7-085166EE8CB8}"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15</a:t>
            </a:fld>
            <a:endParaRPr lang="zh-CN" altLang="en-US"/>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计算机组成原理</a:t>
            </a:r>
          </a:p>
        </p:txBody>
      </p:sp>
      <p:graphicFrame>
        <p:nvGraphicFramePr>
          <p:cNvPr id="3" name="内容占位符 -1"/>
          <p:cNvGraphicFramePr>
            <a:graphicFrameLocks noGrp="1"/>
          </p:cNvGraphicFramePr>
          <p:nvPr>
            <p:ph idx="1"/>
            <p:extLst>
              <p:ext uri="{D42A27DB-BD31-4B8C-83A1-F6EECF244321}">
                <p14:modId xmlns:p14="http://schemas.microsoft.com/office/powerpoint/2010/main" val="1443873388"/>
              </p:ext>
            </p:extLst>
          </p:nvPr>
        </p:nvGraphicFramePr>
        <p:xfrm>
          <a:off x="838200" y="1584960"/>
          <a:ext cx="10515600" cy="4502785"/>
        </p:xfrm>
        <a:graphic>
          <a:graphicData uri="http://schemas.openxmlformats.org/drawingml/2006/table">
            <a:tbl>
              <a:tblPr firstRow="1" bandRow="1">
                <a:tableStyleId>{5940675A-B579-460E-94D1-54222C63F5DA}</a:tableStyleId>
              </a:tblPr>
              <a:tblGrid>
                <a:gridCol w="1759585">
                  <a:extLst>
                    <a:ext uri="{9D8B030D-6E8A-4147-A177-3AD203B41FA5}">
                      <a16:colId xmlns:a16="http://schemas.microsoft.com/office/drawing/2014/main" val="20000"/>
                    </a:ext>
                  </a:extLst>
                </a:gridCol>
                <a:gridCol w="3449955">
                  <a:extLst>
                    <a:ext uri="{9D8B030D-6E8A-4147-A177-3AD203B41FA5}">
                      <a16:colId xmlns:a16="http://schemas.microsoft.com/office/drawing/2014/main" val="20001"/>
                    </a:ext>
                  </a:extLst>
                </a:gridCol>
                <a:gridCol w="5306060">
                  <a:extLst>
                    <a:ext uri="{9D8B030D-6E8A-4147-A177-3AD203B41FA5}">
                      <a16:colId xmlns:a16="http://schemas.microsoft.com/office/drawing/2014/main" val="20002"/>
                    </a:ext>
                  </a:extLst>
                </a:gridCol>
              </a:tblGrid>
              <a:tr h="568960">
                <a:tc rowSpan="4">
                  <a:txBody>
                    <a:bodyPr/>
                    <a:lstStyle/>
                    <a:p>
                      <a:pPr marL="0" indent="0" algn="ctr">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计算机组成原理</a:t>
                      </a:r>
                    </a:p>
                    <a:p>
                      <a:pPr marL="0" indent="0" algn="ctr">
                        <a:buNone/>
                      </a:pPr>
                      <a:r>
                        <a:rPr lang="en-US" altLang="zh-CN" sz="1400" b="0" u="none">
                          <a:solidFill>
                            <a:srgbClr val="000000"/>
                          </a:solidFill>
                          <a:latin typeface="宋体" panose="02010600030101010101" pitchFamily="2" charset="-122"/>
                          <a:ea typeface="宋体" panose="02010600030101010101" pitchFamily="2" charset="-122"/>
                        </a:rPr>
                        <a:t> </a:t>
                      </a:r>
                    </a:p>
                    <a:p>
                      <a:pPr marL="0" indent="0" algn="ctr">
                        <a:buNone/>
                      </a:pPr>
                      <a:r>
                        <a:rPr lang="en-US" altLang="zh-CN" sz="1400" b="0" u="none">
                          <a:solidFill>
                            <a:srgbClr val="000000"/>
                          </a:solidFill>
                          <a:latin typeface="宋体" panose="02010600030101010101" pitchFamily="2" charset="-122"/>
                          <a:ea typeface="宋体" panose="02010600030101010101" pitchFamily="2" charset="-122"/>
                        </a:rPr>
                        <a:t> </a:t>
                      </a:r>
                    </a:p>
                    <a:p>
                      <a:pPr marL="0" indent="0" algn="ctr">
                        <a:buNone/>
                      </a:pPr>
                      <a:r>
                        <a:rPr lang="en-US" altLang="zh-CN" sz="1400" b="0" u="none">
                          <a:solidFill>
                            <a:srgbClr val="000000"/>
                          </a:solidFill>
                          <a:latin typeface="宋体" panose="02010600030101010101" pitchFamily="2" charset="-122"/>
                          <a:ea typeface="宋体" panose="02010600030101010101" pitchFamily="2" charset="-122"/>
                        </a:rPr>
                        <a:t> </a:t>
                      </a:r>
                      <a:endParaRPr lang="en-US" altLang="zh-CN" sz="14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存储器实验</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一个</a:t>
                      </a:r>
                      <a:r>
                        <a:rPr lang="en-US" altLang="zh-CN" sz="1400" b="0" u="none">
                          <a:solidFill>
                            <a:srgbClr val="000000"/>
                          </a:solidFill>
                          <a:latin typeface="宋体" panose="02010600030101010101" pitchFamily="2" charset="-122"/>
                          <a:ea typeface="宋体" panose="02010600030101010101" pitchFamily="2" charset="-122"/>
                          <a:cs typeface="宋体" panose="02010600030101010101" pitchFamily="2" charset="-122"/>
                        </a:rPr>
                        <a:t>2114 </a:t>
                      </a: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存储芯片的实现基本</a:t>
                      </a:r>
                      <a:r>
                        <a:rPr lang="en-US" altLang="zh-CN" sz="1400" b="0" u="none">
                          <a:solidFill>
                            <a:srgbClr val="000000"/>
                          </a:solidFill>
                          <a:latin typeface="宋体" panose="02010600030101010101" pitchFamily="2" charset="-122"/>
                          <a:ea typeface="宋体" panose="02010600030101010101" pitchFamily="2" charset="-122"/>
                          <a:cs typeface="宋体" panose="02010600030101010101" pitchFamily="2" charset="-122"/>
                        </a:rPr>
                        <a:t>Cache </a:t>
                      </a: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的实现</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8325">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基本输入</a:t>
                      </a:r>
                      <a:r>
                        <a:rPr lang="en-US" altLang="zh-CN" sz="1400" b="0" u="none">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输出实验</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smtClean="0">
                          <a:solidFill>
                            <a:srgbClr val="000000"/>
                          </a:solidFill>
                          <a:latin typeface="宋体" panose="02010600030101010101" pitchFamily="2" charset="-122"/>
                          <a:ea typeface="宋体" panose="02010600030101010101" pitchFamily="2" charset="-122"/>
                          <a:cs typeface="宋体" panose="02010600030101010101" pitchFamily="2" charset="-122"/>
                        </a:rPr>
                        <a:t>程序</a:t>
                      </a:r>
                      <a:r>
                        <a:rPr lang="zh-CN" altLang="en-US"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中断方式接口电路的</a:t>
                      </a:r>
                      <a:r>
                        <a:rPr lang="zh-CN" altLang="en-US" sz="1400" b="0" u="none"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实现、具有</a:t>
                      </a:r>
                      <a:r>
                        <a:rPr lang="zh-CN" altLang="en-US"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多重中断处理功能的接口电路</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运算器实验</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smtClean="0">
                          <a:solidFill>
                            <a:srgbClr val="000000"/>
                          </a:solidFill>
                          <a:latin typeface="宋体" panose="02010600030101010101" pitchFamily="2" charset="-122"/>
                          <a:ea typeface="宋体" panose="02010600030101010101" pitchFamily="2" charset="-122"/>
                          <a:cs typeface="宋体" panose="02010600030101010101" pitchFamily="2" charset="-122"/>
                        </a:rPr>
                        <a:t>一</a:t>
                      </a:r>
                      <a:r>
                        <a:rPr lang="zh-CN" altLang="en-US"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个</a:t>
                      </a:r>
                      <a:r>
                        <a:rPr lang="en-US" altLang="zh-CN"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4 </a:t>
                      </a:r>
                      <a:r>
                        <a:rPr lang="zh-CN" altLang="en-US"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位小数的乘除法运算器</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8765">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控制器实验</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微程序的控制单元实现</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9400">
                <a:tc rowSpan="6">
                  <a:txBody>
                    <a:bodyPr/>
                    <a:lstStyle/>
                    <a:p>
                      <a:pPr marL="0" indent="0" algn="ctr">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计算机设计与实践</a:t>
                      </a:r>
                    </a:p>
                    <a:p>
                      <a:pPr marL="0" indent="0" algn="ctr">
                        <a:buNone/>
                      </a:pPr>
                      <a:r>
                        <a:rPr lang="en-US" altLang="zh-CN" sz="1400" b="0" u="none">
                          <a:solidFill>
                            <a:srgbClr val="000000"/>
                          </a:solidFill>
                          <a:latin typeface="宋体" panose="02010600030101010101" pitchFamily="2" charset="-122"/>
                          <a:ea typeface="宋体" panose="02010600030101010101" pitchFamily="2" charset="-122"/>
                        </a:rPr>
                        <a:t> </a:t>
                      </a:r>
                    </a:p>
                    <a:p>
                      <a:pPr marL="0" indent="0" algn="ctr">
                        <a:buNone/>
                      </a:pPr>
                      <a:r>
                        <a:rPr lang="en-US" altLang="zh-CN" sz="1400" b="0" u="none">
                          <a:solidFill>
                            <a:srgbClr val="000000"/>
                          </a:solidFill>
                          <a:latin typeface="宋体" panose="02010600030101010101" pitchFamily="2" charset="-122"/>
                          <a:ea typeface="宋体" panose="02010600030101010101" pitchFamily="2" charset="-122"/>
                        </a:rPr>
                        <a:t> </a:t>
                      </a:r>
                    </a:p>
                    <a:p>
                      <a:pPr marL="0" indent="0" algn="ctr">
                        <a:buNone/>
                      </a:pPr>
                      <a:r>
                        <a:rPr lang="en-US" altLang="zh-CN" sz="1400" b="0" u="none">
                          <a:solidFill>
                            <a:srgbClr val="000000"/>
                          </a:solidFill>
                          <a:latin typeface="宋体" panose="02010600030101010101" pitchFamily="2" charset="-122"/>
                          <a:ea typeface="宋体" panose="02010600030101010101" pitchFamily="2" charset="-122"/>
                        </a:rPr>
                        <a:t> </a:t>
                      </a:r>
                    </a:p>
                    <a:p>
                      <a:pPr marL="0" indent="0" algn="ctr">
                        <a:buNone/>
                      </a:pPr>
                      <a:r>
                        <a:rPr lang="en-US" altLang="zh-CN" sz="1400" b="0" u="none">
                          <a:solidFill>
                            <a:srgbClr val="000000"/>
                          </a:solidFill>
                          <a:latin typeface="宋体" panose="02010600030101010101" pitchFamily="2" charset="-122"/>
                          <a:ea typeface="宋体" panose="02010600030101010101" pitchFamily="2" charset="-122"/>
                        </a:rPr>
                        <a:t> </a:t>
                      </a:r>
                    </a:p>
                    <a:p>
                      <a:pPr marL="0" indent="0" algn="ctr">
                        <a:buNone/>
                      </a:pPr>
                      <a:r>
                        <a:rPr lang="en-US" altLang="zh-CN" sz="1400" b="0" u="none">
                          <a:solidFill>
                            <a:srgbClr val="000000"/>
                          </a:solidFill>
                          <a:latin typeface="宋体" panose="02010600030101010101" pitchFamily="2" charset="-122"/>
                          <a:ea typeface="宋体" panose="02010600030101010101" pitchFamily="2" charset="-122"/>
                        </a:rPr>
                        <a:t> </a:t>
                      </a:r>
                      <a:endParaRPr lang="en-US" altLang="zh-CN" sz="14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400" b="0" u="none">
                          <a:solidFill>
                            <a:srgbClr val="000000"/>
                          </a:solidFill>
                          <a:latin typeface="宋体" panose="02010600030101010101" pitchFamily="2" charset="-122"/>
                          <a:ea typeface="宋体" panose="02010600030101010101" pitchFamily="2" charset="-122"/>
                          <a:cs typeface="宋体" panose="02010600030101010101" pitchFamily="2" charset="-122"/>
                        </a:rPr>
                        <a:t>ALU(</a:t>
                      </a: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算数逻辑单元</a:t>
                      </a:r>
                      <a:r>
                        <a:rPr lang="en-US" altLang="zh-CN" sz="1400" b="0" u="none">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设计</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400" b="0" u="none">
                          <a:solidFill>
                            <a:srgbClr val="000000"/>
                          </a:solidFill>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9400">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四位串行移位寄存器设计、状态机</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通过状态机设计实现一个简单的控制器</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8165">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元件例化</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利用自顶向下和元件例化的设计方法实现串行接口中的接收控制逻辑设计，并设计模拟波形测试接收控制逻辑的全部功能。</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8765">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实验仪基本部件测试</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400" b="0" u="none">
                          <a:solidFill>
                            <a:srgbClr val="000000"/>
                          </a:solidFill>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853440">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给定指令系统的处理器设计</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自顶向下的逻辑设计思想，设计并实现一个给定指令系统的处理器，包括</a:t>
                      </a:r>
                      <a:r>
                        <a:rPr lang="en-US" altLang="zh-CN"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VHDL</a:t>
                      </a:r>
                      <a:r>
                        <a:rPr lang="zh-CN" altLang="en-US"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语言的实现，生成可执行文件并下载</a:t>
                      </a:r>
                      <a:r>
                        <a:rPr lang="zh-CN" altLang="en-US" sz="1400" b="0" u="none"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到实验</a:t>
                      </a:r>
                      <a:r>
                        <a:rPr lang="zh-CN" altLang="en-US"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平台上。</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58165">
                <a:tc vMerge="1">
                  <a:txBody>
                    <a:bodyPr/>
                    <a:lstStyle/>
                    <a:p>
                      <a:endParaRPr lang="zh-CN"/>
                    </a:p>
                  </a:txBody>
                  <a:tcPr marL="0" marR="0" marT="0" marB="1"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solidFill>
                            <a:srgbClr val="000000"/>
                          </a:solidFill>
                          <a:latin typeface="宋体" panose="02010600030101010101" pitchFamily="2" charset="-122"/>
                          <a:ea typeface="宋体" panose="02010600030101010101" pitchFamily="2" charset="-122"/>
                          <a:cs typeface="宋体" panose="02010600030101010101" pitchFamily="2" charset="-122"/>
                        </a:rPr>
                        <a:t>处理器与其他模块</a:t>
                      </a:r>
                    </a:p>
                  </a:txBody>
                  <a:tcPr marL="0" marR="0" marT="0" marB="1"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支持</a:t>
                      </a:r>
                      <a:r>
                        <a:rPr lang="en-US" altLang="zh-CN"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Cache</a:t>
                      </a:r>
                      <a:r>
                        <a:rPr lang="zh-CN" altLang="en-US" sz="1400" b="0" u="none" dirty="0">
                          <a:solidFill>
                            <a:srgbClr val="000000"/>
                          </a:solidFill>
                          <a:latin typeface="宋体" panose="02010600030101010101" pitchFamily="2" charset="-122"/>
                          <a:ea typeface="宋体" panose="02010600030101010101" pitchFamily="2" charset="-122"/>
                          <a:cs typeface="宋体" panose="02010600030101010101" pitchFamily="2" charset="-122"/>
                        </a:rPr>
                        <a:t>、主存两级存储系统的处理器设计支持浮点数运算指令的处理器设计具有多重中断控制器的处理器设计</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 name="日期占位符 3"/>
          <p:cNvSpPr>
            <a:spLocks noGrp="1"/>
          </p:cNvSpPr>
          <p:nvPr>
            <p:ph type="dt" sz="half" idx="10"/>
          </p:nvPr>
        </p:nvSpPr>
        <p:spPr/>
        <p:txBody>
          <a:bodyPr/>
          <a:lstStyle/>
          <a:p>
            <a:fld id="{3BB79002-35CA-4D02-B4DA-AE15074013A9}" type="datetime1">
              <a:rPr lang="zh-CN" altLang="en-US" smtClean="0"/>
              <a:t>2017/6/3</a:t>
            </a:fld>
            <a:endParaRPr lang="zh-CN" altLang="en-US"/>
          </a:p>
        </p:txBody>
      </p:sp>
      <p:sp>
        <p:nvSpPr>
          <p:cNvPr id="5" name="灯片编号占位符 4"/>
          <p:cNvSpPr>
            <a:spLocks noGrp="1"/>
          </p:cNvSpPr>
          <p:nvPr>
            <p:ph type="sldNum" sz="quarter" idx="12"/>
          </p:nvPr>
        </p:nvSpPr>
        <p:spPr/>
        <p:txBody>
          <a:bodyPr/>
          <a:lstStyle/>
          <a:p>
            <a:fld id="{2925DAEE-876B-4B4D-8AF4-85D66E2F423B}" type="slidenum">
              <a:rPr lang="zh-CN" altLang="en-US" smtClean="0"/>
              <a:t>16</a:t>
            </a:fld>
            <a:endParaRPr lang="zh-CN" altLang="en-US"/>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计算机组成原理扩展实验</a:t>
            </a:r>
            <a:endParaRPr lang="zh-CN" altLang="en-US"/>
          </a:p>
        </p:txBody>
      </p:sp>
      <p:graphicFrame>
        <p:nvGraphicFramePr>
          <p:cNvPr id="5" name="内容占位符 4"/>
          <p:cNvGraphicFramePr>
            <a:graphicFrameLocks noGrp="1"/>
          </p:cNvGraphicFramePr>
          <p:nvPr>
            <p:ph idx="1"/>
            <p:extLst>
              <p:ext uri="{D42A27DB-BD31-4B8C-83A1-F6EECF244321}">
                <p14:modId xmlns:p14="http://schemas.microsoft.com/office/powerpoint/2010/main" val="2435174974"/>
              </p:ext>
            </p:extLst>
          </p:nvPr>
        </p:nvGraphicFramePr>
        <p:xfrm>
          <a:off x="1268507" y="1691005"/>
          <a:ext cx="9897931" cy="2827207"/>
        </p:xfrm>
        <a:graphic>
          <a:graphicData uri="http://schemas.openxmlformats.org/drawingml/2006/table">
            <a:tbl>
              <a:tblPr firstRow="1" bandRow="1">
                <a:tableStyleId>{5940675A-B579-460E-94D1-54222C63F5DA}</a:tableStyleId>
              </a:tblPr>
              <a:tblGrid>
                <a:gridCol w="1149977">
                  <a:extLst>
                    <a:ext uri="{9D8B030D-6E8A-4147-A177-3AD203B41FA5}">
                      <a16:colId xmlns:a16="http://schemas.microsoft.com/office/drawing/2014/main" val="20000"/>
                    </a:ext>
                  </a:extLst>
                </a:gridCol>
                <a:gridCol w="1727356">
                  <a:extLst>
                    <a:ext uri="{9D8B030D-6E8A-4147-A177-3AD203B41FA5}">
                      <a16:colId xmlns:a16="http://schemas.microsoft.com/office/drawing/2014/main" val="20001"/>
                    </a:ext>
                  </a:extLst>
                </a:gridCol>
                <a:gridCol w="7020598">
                  <a:extLst>
                    <a:ext uri="{9D8B030D-6E8A-4147-A177-3AD203B41FA5}">
                      <a16:colId xmlns:a16="http://schemas.microsoft.com/office/drawing/2014/main" val="20002"/>
                    </a:ext>
                  </a:extLst>
                </a:gridCol>
              </a:tblGrid>
              <a:tr h="527684">
                <a:tc rowSpan="4">
                  <a:txBody>
                    <a:bodyPr/>
                    <a:lstStyle/>
                    <a:p>
                      <a:pPr marL="0" indent="0" algn="l">
                        <a:buNone/>
                      </a:pPr>
                      <a:r>
                        <a:rPr lang="zh-CN" altLang="en-US" sz="1600" b="0" u="none" dirty="0">
                          <a:latin typeface="宋体" panose="02010600030101010101" pitchFamily="2" charset="-122"/>
                          <a:ea typeface="宋体" panose="02010600030101010101" pitchFamily="2" charset="-122"/>
                          <a:cs typeface="宋体" panose="02010600030101010101" pitchFamily="2" charset="-122"/>
                        </a:rPr>
                        <a:t>计算机组</a:t>
                      </a:r>
                      <a:r>
                        <a:rPr lang="zh-CN" altLang="en-US" sz="1600" b="0" u="none" dirty="0" smtClean="0">
                          <a:latin typeface="宋体" panose="02010600030101010101" pitchFamily="2" charset="-122"/>
                          <a:ea typeface="宋体" panose="02010600030101010101" pitchFamily="2" charset="-122"/>
                          <a:cs typeface="宋体" panose="02010600030101010101" pitchFamily="2" charset="-122"/>
                        </a:rPr>
                        <a:t>成与</a:t>
                      </a:r>
                      <a:r>
                        <a:rPr lang="zh-CN" altLang="en-US" sz="1600" b="0" u="none" dirty="0">
                          <a:latin typeface="宋体" panose="02010600030101010101" pitchFamily="2" charset="-122"/>
                          <a:ea typeface="宋体" panose="02010600030101010101" pitchFamily="2" charset="-122"/>
                          <a:cs typeface="宋体" panose="02010600030101010101" pitchFamily="2" charset="-122"/>
                        </a:rPr>
                        <a:t>结构</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1" u="none">
                          <a:latin typeface="宋体" panose="02010600030101010101" pitchFamily="2" charset="-122"/>
                          <a:ea typeface="宋体" panose="02010600030101010101" pitchFamily="2" charset="-122"/>
                          <a:cs typeface="宋体" panose="02010600030101010101" pitchFamily="2" charset="-122"/>
                        </a:rPr>
                        <a:t>数据交换实验</a:t>
                      </a:r>
                      <a:r>
                        <a:rPr lang="zh-CN" altLang="en-US" sz="1600" b="0" u="none">
                          <a:latin typeface="Calibri" panose="020F0502020204030204" charset="0"/>
                          <a:ea typeface="Calibri" panose="020F0502020204030204" charset="0"/>
                          <a:cs typeface="Calibri" panose="020F0502020204030204" charset="0"/>
                        </a:rPr>
                        <a:t> </a:t>
                      </a:r>
                      <a:endParaRPr lang="zh-CN" altLang="en-US" sz="1600" b="1" u="none">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u="none">
                          <a:latin typeface="宋体" panose="02010600030101010101" pitchFamily="2" charset="-122"/>
                          <a:ea typeface="宋体" panose="02010600030101010101" pitchFamily="2" charset="-122"/>
                          <a:cs typeface="宋体" panose="02010600030101010101" pitchFamily="2" charset="-122"/>
                        </a:rPr>
                        <a:t>将输入的数据从一个位置传输到另一个位置</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926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marL="0" indent="0" algn="l">
                        <a:buNone/>
                      </a:pPr>
                      <a:r>
                        <a:rPr lang="zh-CN" altLang="en-US" sz="1600" b="1" u="none">
                          <a:latin typeface="宋体" panose="02010600030101010101" pitchFamily="2" charset="-122"/>
                          <a:ea typeface="宋体" panose="02010600030101010101" pitchFamily="2" charset="-122"/>
                          <a:cs typeface="宋体" panose="02010600030101010101" pitchFamily="2" charset="-122"/>
                        </a:rPr>
                        <a:t>微程序控制器实验</a:t>
                      </a:r>
                      <a:r>
                        <a:rPr lang="zh-CN" altLang="en-US" sz="1600" b="0" u="none">
                          <a:latin typeface="Calibri" panose="020F0502020204030204" charset="0"/>
                          <a:ea typeface="Calibri" panose="020F0502020204030204" charset="0"/>
                          <a:cs typeface="Calibri" panose="020F0502020204030204" charset="0"/>
                        </a:rPr>
                        <a:t> </a:t>
                      </a:r>
                      <a:endParaRPr lang="zh-CN" altLang="en-US" sz="1600" b="1" u="none">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u="none">
                          <a:latin typeface="宋体" panose="02010600030101010101" pitchFamily="2" charset="-122"/>
                          <a:ea typeface="宋体" panose="02010600030101010101" pitchFamily="2" charset="-122"/>
                          <a:cs typeface="宋体" panose="02010600030101010101" pitchFamily="2" charset="-122"/>
                        </a:rPr>
                        <a:t>要求写一个简单的微控制器，学生能理解其中控制信号的含义。</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7307">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marL="0" indent="0" algn="l">
                        <a:buNone/>
                      </a:pPr>
                      <a:r>
                        <a:rPr lang="zh-CN" altLang="en-US" sz="1600" b="1" u="none">
                          <a:latin typeface="宋体" panose="02010600030101010101" pitchFamily="2" charset="-122"/>
                          <a:ea typeface="宋体" panose="02010600030101010101" pitchFamily="2" charset="-122"/>
                          <a:cs typeface="宋体" panose="02010600030101010101" pitchFamily="2" charset="-122"/>
                        </a:rPr>
                        <a:t>总线传输实验</a:t>
                      </a:r>
                      <a:r>
                        <a:rPr lang="zh-CN" altLang="en-US" sz="1600" b="0" u="none">
                          <a:latin typeface="Calibri" panose="020F0502020204030204" charset="0"/>
                          <a:ea typeface="Calibri" panose="020F0502020204030204" charset="0"/>
                          <a:cs typeface="Calibri" panose="020F0502020204030204" charset="0"/>
                        </a:rPr>
                        <a:t> </a:t>
                      </a:r>
                      <a:endParaRPr lang="zh-CN" altLang="en-US" sz="1600" b="1" u="none">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u="none">
                          <a:latin typeface="宋体" panose="02010600030101010101" pitchFamily="2" charset="-122"/>
                          <a:ea typeface="宋体" panose="02010600030101010101" pitchFamily="2" charset="-122"/>
                          <a:cs typeface="宋体" panose="02010600030101010101" pitchFamily="2" charset="-122"/>
                        </a:rPr>
                        <a:t>用上述的微控制器控制数据交换，完成自动的数据交换任务。</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22956">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marL="0" indent="0" algn="l">
                        <a:buNone/>
                      </a:pPr>
                      <a:r>
                        <a:rPr lang="en-US" altLang="zh-CN" sz="1600" b="1" u="none">
                          <a:latin typeface="宋体" panose="02010600030101010101" pitchFamily="2" charset="-122"/>
                          <a:ea typeface="宋体" panose="02010600030101010101" pitchFamily="2" charset="-122"/>
                          <a:cs typeface="宋体" panose="02010600030101010101" pitchFamily="2" charset="-122"/>
                        </a:rPr>
                        <a:t>OpenMIPS</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u="none" dirty="0">
                          <a:latin typeface="宋体" panose="02010600030101010101" pitchFamily="2" charset="-122"/>
                          <a:ea typeface="宋体" panose="02010600030101010101" pitchFamily="2" charset="-122"/>
                          <a:cs typeface="宋体" panose="02010600030101010101" pitchFamily="2" charset="-122"/>
                        </a:rPr>
                        <a:t>经典</a:t>
                      </a:r>
                      <a:r>
                        <a:rPr lang="en-US" altLang="zh-CN" sz="1600" b="0" u="none" dirty="0" smtClean="0">
                          <a:latin typeface="宋体" panose="02010600030101010101" pitchFamily="2" charset="-122"/>
                          <a:ea typeface="宋体" panose="02010600030101010101" pitchFamily="2" charset="-122"/>
                          <a:cs typeface="宋体" panose="02010600030101010101" pitchFamily="2" charset="-122"/>
                        </a:rPr>
                        <a:t>5</a:t>
                      </a:r>
                      <a:r>
                        <a:rPr lang="zh-CN" altLang="en-US" sz="1600" b="0" u="none" dirty="0" smtClean="0">
                          <a:latin typeface="宋体" panose="02010600030101010101" pitchFamily="2" charset="-122"/>
                          <a:ea typeface="宋体" panose="02010600030101010101" pitchFamily="2" charset="-122"/>
                          <a:cs typeface="宋体" panose="02010600030101010101" pitchFamily="2" charset="-122"/>
                        </a:rPr>
                        <a:t>段指令</a:t>
                      </a:r>
                      <a:r>
                        <a:rPr lang="zh-CN" altLang="en-US" sz="1600" b="0" u="none" dirty="0">
                          <a:latin typeface="宋体" panose="02010600030101010101" pitchFamily="2" charset="-122"/>
                          <a:ea typeface="宋体" panose="02010600030101010101" pitchFamily="2" charset="-122"/>
                          <a:cs typeface="宋体" panose="02010600030101010101" pitchFamily="2" charset="-122"/>
                        </a:rPr>
                        <a:t>流水</a:t>
                      </a:r>
                      <a:r>
                        <a:rPr lang="en-US" altLang="zh-CN" sz="1600" b="0" u="none" dirty="0">
                          <a:latin typeface="宋体" panose="02010600030101010101" pitchFamily="2" charset="-122"/>
                          <a:ea typeface="宋体" panose="02010600030101010101" pitchFamily="2" charset="-122"/>
                          <a:cs typeface="宋体" panose="02010600030101010101" pitchFamily="2" charset="-122"/>
                        </a:rPr>
                        <a:t>MIPS16</a:t>
                      </a:r>
                      <a:r>
                        <a:rPr lang="zh-CN" altLang="en-US" sz="1600" b="0" u="none" dirty="0">
                          <a:latin typeface="宋体" panose="02010600030101010101" pitchFamily="2" charset="-122"/>
                          <a:ea typeface="宋体" panose="02010600030101010101" pitchFamily="2" charset="-122"/>
                          <a:cs typeface="宋体" panose="02010600030101010101" pitchFamily="2" charset="-122"/>
                        </a:rPr>
                        <a:t>处理器设计，</a:t>
                      </a:r>
                      <a:r>
                        <a:rPr lang="zh-CN" altLang="en-US" sz="1600" b="0" u="none" dirty="0" smtClean="0">
                          <a:latin typeface="宋体" panose="02010600030101010101" pitchFamily="2" charset="-122"/>
                          <a:ea typeface="宋体" panose="02010600030101010101" pitchFamily="2" charset="-122"/>
                          <a:cs typeface="宋体" panose="02010600030101010101" pitchFamily="2" charset="-122"/>
                        </a:rPr>
                        <a:t>支持</a:t>
                      </a:r>
                      <a:r>
                        <a:rPr lang="en-US" altLang="zh-CN" sz="1600" b="0" u="none" dirty="0" smtClean="0">
                          <a:latin typeface="宋体" panose="02010600030101010101" pitchFamily="2" charset="-122"/>
                          <a:ea typeface="宋体" panose="02010600030101010101" pitchFamily="2" charset="-122"/>
                          <a:cs typeface="宋体" panose="02010600030101010101" pitchFamily="2" charset="-122"/>
                        </a:rPr>
                        <a:t>MIPS16e</a:t>
                      </a:r>
                      <a:r>
                        <a:rPr lang="zh-CN" altLang="en-US" sz="1600" b="0" u="none" dirty="0">
                          <a:latin typeface="宋体" panose="02010600030101010101" pitchFamily="2" charset="-122"/>
                          <a:ea typeface="宋体" panose="02010600030101010101" pitchFamily="2" charset="-122"/>
                          <a:cs typeface="宋体" panose="02010600030101010101" pitchFamily="2" charset="-122"/>
                        </a:rPr>
                        <a:t>指令集中的</a:t>
                      </a:r>
                      <a:r>
                        <a:rPr lang="en-US" altLang="zh-CN" sz="1600" b="0" u="none" dirty="0">
                          <a:latin typeface="宋体" panose="02010600030101010101" pitchFamily="2" charset="-122"/>
                          <a:ea typeface="宋体" panose="02010600030101010101" pitchFamily="2" charset="-122"/>
                          <a:cs typeface="宋体" panose="02010600030101010101" pitchFamily="2" charset="-122"/>
                        </a:rPr>
                        <a:t>25</a:t>
                      </a:r>
                      <a:r>
                        <a:rPr lang="zh-CN" altLang="en-US" sz="1600" b="0" u="none" dirty="0">
                          <a:latin typeface="宋体" panose="02010600030101010101" pitchFamily="2" charset="-122"/>
                          <a:ea typeface="宋体" panose="02010600030101010101" pitchFamily="2" charset="-122"/>
                          <a:cs typeface="宋体" panose="02010600030101010101" pitchFamily="2" charset="-122"/>
                        </a:rPr>
                        <a:t>条基本指令集，通过</a:t>
                      </a:r>
                      <a:r>
                        <a:rPr lang="en-US" altLang="zh-CN" sz="1600" b="0" u="none" dirty="0">
                          <a:latin typeface="宋体" panose="02010600030101010101" pitchFamily="2" charset="-122"/>
                          <a:ea typeface="宋体" panose="02010600030101010101" pitchFamily="2" charset="-122"/>
                          <a:cs typeface="宋体" panose="02010600030101010101" pitchFamily="2" charset="-122"/>
                        </a:rPr>
                        <a:t>UART</a:t>
                      </a:r>
                      <a:r>
                        <a:rPr lang="zh-CN" altLang="en-US" sz="1600" b="0" u="none" dirty="0">
                          <a:latin typeface="宋体" panose="02010600030101010101" pitchFamily="2" charset="-122"/>
                          <a:ea typeface="宋体" panose="02010600030101010101" pitchFamily="2" charset="-122"/>
                          <a:cs typeface="宋体" panose="02010600030101010101" pitchFamily="2" charset="-122"/>
                        </a:rPr>
                        <a:t>接口与</a:t>
                      </a:r>
                      <a:r>
                        <a:rPr lang="en-US" altLang="zh-CN" sz="1600" b="0" u="none" dirty="0">
                          <a:latin typeface="宋体" panose="02010600030101010101" pitchFamily="2" charset="-122"/>
                          <a:ea typeface="宋体" panose="02010600030101010101" pitchFamily="2" charset="-122"/>
                          <a:cs typeface="宋体" panose="02010600030101010101" pitchFamily="2" charset="-122"/>
                        </a:rPr>
                        <a:t>ARM</a:t>
                      </a:r>
                      <a:r>
                        <a:rPr lang="zh-CN" altLang="en-US" sz="1600" b="0" u="none" dirty="0">
                          <a:latin typeface="宋体" panose="02010600030101010101" pitchFamily="2" charset="-122"/>
                          <a:ea typeface="宋体" panose="02010600030101010101" pitchFamily="2" charset="-122"/>
                          <a:cs typeface="宋体" panose="02010600030101010101" pitchFamily="2" charset="-122"/>
                        </a:rPr>
                        <a:t>端进行系统间通信，监控程序移植。</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文本框 5"/>
          <p:cNvSpPr txBox="1"/>
          <p:nvPr/>
        </p:nvSpPr>
        <p:spPr>
          <a:xfrm>
            <a:off x="1069340" y="5083810"/>
            <a:ext cx="10053320" cy="579120"/>
          </a:xfrm>
          <a:prstGeom prst="rect">
            <a:avLst/>
          </a:prstGeom>
          <a:noFill/>
        </p:spPr>
        <p:txBody>
          <a:bodyPr wrap="square" rtlCol="0">
            <a:spAutoFit/>
            <a:scene3d>
              <a:camera prst="orthographicFront"/>
              <a:lightRig rig="threePt" dir="t"/>
            </a:scene3d>
          </a:bodyPr>
          <a:lstStyle/>
          <a:p>
            <a:pPr algn="ctr"/>
            <a:r>
              <a:rPr lang="zh-CN" altLang="en-US" sz="3200">
                <a:ln w="22225">
                  <a:solidFill>
                    <a:schemeClr val="accent2"/>
                  </a:solidFill>
                  <a:prstDash val="solid"/>
                </a:ln>
                <a:solidFill>
                  <a:schemeClr val="accent2">
                    <a:lumMod val="40000"/>
                    <a:lumOff val="60000"/>
                  </a:schemeClr>
                </a:solidFill>
                <a:effectLst/>
              </a:rPr>
              <a:t>完成：从简单的单个实验向较复杂的系统实验过渡</a:t>
            </a:r>
          </a:p>
        </p:txBody>
      </p:sp>
      <p:sp>
        <p:nvSpPr>
          <p:cNvPr id="3" name="日期占位符 2"/>
          <p:cNvSpPr>
            <a:spLocks noGrp="1"/>
          </p:cNvSpPr>
          <p:nvPr>
            <p:ph type="dt" sz="half" idx="10"/>
          </p:nvPr>
        </p:nvSpPr>
        <p:spPr/>
        <p:txBody>
          <a:bodyPr/>
          <a:lstStyle/>
          <a:p>
            <a:fld id="{ECD183AA-85B7-4874-9811-CF2BC652DEA1}" type="datetime1">
              <a:rPr lang="zh-CN" altLang="en-US" smtClean="0"/>
              <a:t>2017/6/3</a:t>
            </a:fld>
            <a:endParaRPr lang="zh-CN" altLang="en-US"/>
          </a:p>
        </p:txBody>
      </p:sp>
      <p:sp>
        <p:nvSpPr>
          <p:cNvPr id="4" name="灯片编号占位符 3"/>
          <p:cNvSpPr>
            <a:spLocks noGrp="1"/>
          </p:cNvSpPr>
          <p:nvPr>
            <p:ph type="sldNum" sz="quarter" idx="12"/>
          </p:nvPr>
        </p:nvSpPr>
        <p:spPr/>
        <p:txBody>
          <a:bodyPr/>
          <a:lstStyle/>
          <a:p>
            <a:fld id="{2925DAEE-876B-4B4D-8AF4-85D66E2F423B}" type="slidenum">
              <a:rPr lang="zh-CN" altLang="en-US" smtClean="0"/>
              <a:t>17</a:t>
            </a:fld>
            <a:endParaRPr lang="zh-CN" altLang="en-US"/>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线上与线下配合</a:t>
            </a:r>
          </a:p>
        </p:txBody>
      </p:sp>
      <p:sp>
        <p:nvSpPr>
          <p:cNvPr id="3" name="内容占位符 2"/>
          <p:cNvSpPr>
            <a:spLocks noGrp="1"/>
          </p:cNvSpPr>
          <p:nvPr>
            <p:ph idx="1"/>
          </p:nvPr>
        </p:nvSpPr>
        <p:spPr/>
        <p:txBody>
          <a:bodyPr/>
          <a:lstStyle/>
          <a:p>
            <a:pPr>
              <a:lnSpc>
                <a:spcPct val="150000"/>
              </a:lnSpc>
            </a:pPr>
            <a:r>
              <a:rPr lang="zh-CN" altLang="en-US" sz="2800"/>
              <a:t>远程实验平台虽可以实现远程网络硬件实验，但缺少实体操作平台对学生的实验动手能力的培养仍是一个欠缺</a:t>
            </a:r>
          </a:p>
          <a:p>
            <a:pPr>
              <a:lnSpc>
                <a:spcPct val="150000"/>
              </a:lnSpc>
            </a:pPr>
            <a:r>
              <a:rPr lang="zh-CN" altLang="en-US" sz="2800"/>
              <a:t>对于在校学生，充分利用学校的实验室环境，结合与线上平台相适应的线下平台的建设不可或缺</a:t>
            </a:r>
          </a:p>
        </p:txBody>
      </p:sp>
      <p:sp>
        <p:nvSpPr>
          <p:cNvPr id="4" name="日期占位符 3"/>
          <p:cNvSpPr>
            <a:spLocks noGrp="1"/>
          </p:cNvSpPr>
          <p:nvPr>
            <p:ph type="dt" sz="half" idx="10"/>
          </p:nvPr>
        </p:nvSpPr>
        <p:spPr/>
        <p:txBody>
          <a:bodyPr/>
          <a:lstStyle/>
          <a:p>
            <a:fld id="{D774EE91-DC7C-4C29-8C4A-75E173F07E50}" type="datetime1">
              <a:rPr lang="zh-CN" altLang="en-US" smtClean="0"/>
              <a:t>2017/6/3</a:t>
            </a:fld>
            <a:endParaRPr lang="zh-CN" altLang="en-US"/>
          </a:p>
        </p:txBody>
      </p:sp>
      <p:sp>
        <p:nvSpPr>
          <p:cNvPr id="5" name="灯片编号占位符 4"/>
          <p:cNvSpPr>
            <a:spLocks noGrp="1"/>
          </p:cNvSpPr>
          <p:nvPr>
            <p:ph type="sldNum" sz="quarter" idx="12"/>
          </p:nvPr>
        </p:nvSpPr>
        <p:spPr/>
        <p:txBody>
          <a:bodyPr/>
          <a:lstStyle/>
          <a:p>
            <a:fld id="{2925DAEE-876B-4B4D-8AF4-85D66E2F423B}" type="slidenum">
              <a:rPr lang="zh-CN" altLang="en-US" smtClean="0"/>
              <a:t>18</a:t>
            </a:fld>
            <a:endParaRPr lang="zh-CN" altLang="en-US"/>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线下平台</a:t>
            </a:r>
          </a:p>
        </p:txBody>
      </p:sp>
      <p:pic>
        <p:nvPicPr>
          <p:cNvPr id="4" name="内容占位符 3"/>
          <p:cNvPicPr>
            <a:picLocks noGrp="1" noChangeAspect="1"/>
          </p:cNvPicPr>
          <p:nvPr>
            <p:ph sz="half" idx="1"/>
          </p:nvPr>
        </p:nvPicPr>
        <p:blipFill>
          <a:blip r:embed="rId3"/>
          <a:stretch>
            <a:fillRect/>
          </a:stretch>
        </p:blipFill>
        <p:spPr>
          <a:xfrm>
            <a:off x="3251835" y="2136775"/>
            <a:ext cx="3196590" cy="2621915"/>
          </a:xfrm>
          <a:prstGeom prst="rect">
            <a:avLst/>
          </a:prstGeom>
        </p:spPr>
      </p:pic>
      <p:pic>
        <p:nvPicPr>
          <p:cNvPr id="5" name="内容占位符 4" descr="IMG_2584"/>
          <p:cNvPicPr>
            <a:picLocks noGrp="1" noChangeAspect="1"/>
          </p:cNvPicPr>
          <p:nvPr>
            <p:ph sz="half" idx="2"/>
          </p:nvPr>
        </p:nvPicPr>
        <p:blipFill>
          <a:blip r:embed="rId4"/>
          <a:stretch>
            <a:fillRect/>
          </a:stretch>
        </p:blipFill>
        <p:spPr>
          <a:xfrm rot="16200000">
            <a:off x="829945" y="1901825"/>
            <a:ext cx="2075815" cy="2767965"/>
          </a:xfrm>
          <a:prstGeom prst="rect">
            <a:avLst/>
          </a:prstGeom>
        </p:spPr>
      </p:pic>
      <p:pic>
        <p:nvPicPr>
          <p:cNvPr id="6" name="图片 5" descr="IMG_2585"/>
          <p:cNvPicPr>
            <a:picLocks noChangeAspect="1"/>
          </p:cNvPicPr>
          <p:nvPr/>
        </p:nvPicPr>
        <p:blipFill>
          <a:blip r:embed="rId5"/>
          <a:stretch>
            <a:fillRect/>
          </a:stretch>
        </p:blipFill>
        <p:spPr>
          <a:xfrm>
            <a:off x="7031990" y="1607820"/>
            <a:ext cx="4855210" cy="3641725"/>
          </a:xfrm>
          <a:prstGeom prst="rect">
            <a:avLst/>
          </a:prstGeom>
        </p:spPr>
      </p:pic>
      <p:sp>
        <p:nvSpPr>
          <p:cNvPr id="7" name="文本框 6"/>
          <p:cNvSpPr txBox="1"/>
          <p:nvPr/>
        </p:nvSpPr>
        <p:spPr>
          <a:xfrm>
            <a:off x="522605" y="4517390"/>
            <a:ext cx="2715895" cy="365760"/>
          </a:xfrm>
          <a:prstGeom prst="rect">
            <a:avLst/>
          </a:prstGeom>
          <a:noFill/>
        </p:spPr>
        <p:txBody>
          <a:bodyPr wrap="square" rtlCol="0">
            <a:spAutoFit/>
          </a:bodyPr>
          <a:lstStyle/>
          <a:p>
            <a:pPr algn="ctr"/>
            <a:r>
              <a:rPr lang="en-US" altLang="zh-CN"/>
              <a:t>Xilinx EGO1</a:t>
            </a:r>
          </a:p>
        </p:txBody>
      </p:sp>
      <p:sp>
        <p:nvSpPr>
          <p:cNvPr id="8" name="文本框 7"/>
          <p:cNvSpPr txBox="1"/>
          <p:nvPr/>
        </p:nvSpPr>
        <p:spPr>
          <a:xfrm>
            <a:off x="3492500" y="4644390"/>
            <a:ext cx="2715895" cy="365760"/>
          </a:xfrm>
          <a:prstGeom prst="rect">
            <a:avLst/>
          </a:prstGeom>
          <a:noFill/>
        </p:spPr>
        <p:txBody>
          <a:bodyPr wrap="square" rtlCol="0">
            <a:spAutoFit/>
          </a:bodyPr>
          <a:lstStyle/>
          <a:p>
            <a:pPr algn="ctr"/>
            <a:r>
              <a:rPr lang="en-US" altLang="zh-CN"/>
              <a:t>Xilinx Nexys 4</a:t>
            </a:r>
          </a:p>
        </p:txBody>
      </p:sp>
      <p:sp>
        <p:nvSpPr>
          <p:cNvPr id="9" name="文本框 8"/>
          <p:cNvSpPr txBox="1"/>
          <p:nvPr/>
        </p:nvSpPr>
        <p:spPr>
          <a:xfrm>
            <a:off x="7948295" y="5249545"/>
            <a:ext cx="2715895" cy="365760"/>
          </a:xfrm>
          <a:prstGeom prst="rect">
            <a:avLst/>
          </a:prstGeom>
          <a:noFill/>
        </p:spPr>
        <p:txBody>
          <a:bodyPr wrap="square" rtlCol="0">
            <a:spAutoFit/>
          </a:bodyPr>
          <a:lstStyle/>
          <a:p>
            <a:pPr algn="ctr"/>
            <a:r>
              <a:rPr lang="en-US" altLang="zh-CN"/>
              <a:t>Xilinx ZedBoard </a:t>
            </a:r>
            <a:r>
              <a:rPr lang="zh-CN" altLang="en-US"/>
              <a:t>小车</a:t>
            </a:r>
            <a:r>
              <a:rPr lang="en-US" altLang="zh-CN"/>
              <a:t>   </a:t>
            </a:r>
          </a:p>
        </p:txBody>
      </p:sp>
      <p:sp>
        <p:nvSpPr>
          <p:cNvPr id="3" name="日期占位符 2"/>
          <p:cNvSpPr>
            <a:spLocks noGrp="1"/>
          </p:cNvSpPr>
          <p:nvPr>
            <p:ph type="dt" sz="half" idx="10"/>
          </p:nvPr>
        </p:nvSpPr>
        <p:spPr/>
        <p:txBody>
          <a:bodyPr/>
          <a:lstStyle/>
          <a:p>
            <a:fld id="{B8462BC4-FE4C-4CF6-999F-F974D17FB52D}" type="datetime1">
              <a:rPr lang="zh-CN" altLang="en-US" smtClean="0"/>
              <a:t>2017/6/3</a:t>
            </a:fld>
            <a:endParaRPr lang="zh-CN" altLang="en-US"/>
          </a:p>
        </p:txBody>
      </p:sp>
      <p:sp>
        <p:nvSpPr>
          <p:cNvPr id="10" name="灯片编号占位符 9"/>
          <p:cNvSpPr>
            <a:spLocks noGrp="1"/>
          </p:cNvSpPr>
          <p:nvPr>
            <p:ph type="sldNum" sz="quarter" idx="12"/>
          </p:nvPr>
        </p:nvSpPr>
        <p:spPr/>
        <p:txBody>
          <a:bodyPr/>
          <a:lstStyle/>
          <a:p>
            <a:fld id="{2925DAEE-876B-4B4D-8AF4-85D66E2F423B}" type="slidenum">
              <a:rPr lang="zh-CN" altLang="en-US" smtClean="0"/>
              <a:t>19</a:t>
            </a:fld>
            <a:endParaRPr lang="zh-CN" altLang="en-US"/>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计算机硬件课程实验的现状</a:t>
            </a:r>
          </a:p>
        </p:txBody>
      </p:sp>
      <p:pic>
        <p:nvPicPr>
          <p:cNvPr id="4" name="内容占位符 3"/>
          <p:cNvPicPr>
            <a:picLocks noGrp="1" noChangeAspect="1"/>
          </p:cNvPicPr>
          <p:nvPr>
            <p:ph sz="half" idx="1"/>
          </p:nvPr>
        </p:nvPicPr>
        <p:blipFill>
          <a:blip r:embed="rId3"/>
          <a:stretch>
            <a:fillRect/>
          </a:stretch>
        </p:blipFill>
        <p:spPr>
          <a:xfrm>
            <a:off x="7963535" y="1290955"/>
            <a:ext cx="2557145" cy="1943735"/>
          </a:xfrm>
          <a:prstGeom prst="rect">
            <a:avLst/>
          </a:prstGeom>
        </p:spPr>
      </p:pic>
      <p:sp>
        <p:nvSpPr>
          <p:cNvPr id="6" name="文本框 5"/>
          <p:cNvSpPr txBox="1"/>
          <p:nvPr/>
        </p:nvSpPr>
        <p:spPr>
          <a:xfrm>
            <a:off x="7805420" y="3317240"/>
            <a:ext cx="2964815" cy="365760"/>
          </a:xfrm>
          <a:prstGeom prst="rect">
            <a:avLst/>
          </a:prstGeom>
          <a:noFill/>
        </p:spPr>
        <p:txBody>
          <a:bodyPr wrap="square" rtlCol="0">
            <a:spAutoFit/>
          </a:bodyPr>
          <a:lstStyle/>
          <a:p>
            <a:pPr algn="ctr"/>
            <a:r>
              <a:rPr lang="zh-CN" altLang="en-US"/>
              <a:t>计算机硬件实验箱</a:t>
            </a:r>
          </a:p>
        </p:txBody>
      </p:sp>
      <p:sp>
        <p:nvSpPr>
          <p:cNvPr id="7" name="文本框 6"/>
          <p:cNvSpPr txBox="1"/>
          <p:nvPr/>
        </p:nvSpPr>
        <p:spPr>
          <a:xfrm>
            <a:off x="7963535" y="6288405"/>
            <a:ext cx="2964815" cy="365760"/>
          </a:xfrm>
          <a:prstGeom prst="rect">
            <a:avLst/>
          </a:prstGeom>
          <a:noFill/>
        </p:spPr>
        <p:txBody>
          <a:bodyPr wrap="square" rtlCol="0">
            <a:spAutoFit/>
          </a:bodyPr>
          <a:lstStyle/>
          <a:p>
            <a:pPr algn="ctr"/>
            <a:r>
              <a:rPr lang="zh-CN" altLang="en-US" dirty="0"/>
              <a:t>大学生在做实验</a:t>
            </a:r>
          </a:p>
        </p:txBody>
      </p:sp>
      <p:sp>
        <p:nvSpPr>
          <p:cNvPr id="8" name="文本框 7"/>
          <p:cNvSpPr txBox="1"/>
          <p:nvPr/>
        </p:nvSpPr>
        <p:spPr>
          <a:xfrm>
            <a:off x="954405" y="1685290"/>
            <a:ext cx="6007100" cy="2529840"/>
          </a:xfrm>
          <a:prstGeom prst="rect">
            <a:avLst/>
          </a:prstGeom>
          <a:noFill/>
        </p:spPr>
        <p:txBody>
          <a:bodyPr wrap="square" rtlCol="0">
            <a:spAutoFit/>
          </a:bodyPr>
          <a:lstStyle/>
          <a:p>
            <a:pPr marL="285750" indent="-285750" fontAlgn="auto">
              <a:spcBef>
                <a:spcPts val="600"/>
              </a:spcBef>
              <a:spcAft>
                <a:spcPts val="600"/>
              </a:spcAft>
              <a:buFont typeface="Arial" panose="020B0604020202020204" pitchFamily="34" charset="0"/>
              <a:buChar char="•"/>
            </a:pPr>
            <a:r>
              <a:rPr lang="zh-CN" altLang="en-US" sz="2400">
                <a:latin typeface="楷体_GB2312" panose="02010609030101010101" charset="-122"/>
                <a:ea typeface="楷体_GB2312" panose="02010609030101010101" charset="-122"/>
              </a:rPr>
              <a:t>大部分仍采用较传统的实验箱</a:t>
            </a:r>
          </a:p>
          <a:p>
            <a:pPr marL="285750" indent="-285750" fontAlgn="auto">
              <a:spcBef>
                <a:spcPts val="600"/>
              </a:spcBef>
              <a:spcAft>
                <a:spcPts val="600"/>
              </a:spcAft>
              <a:buFont typeface="Arial" panose="020B0604020202020204" pitchFamily="34" charset="0"/>
              <a:buChar char="•"/>
            </a:pPr>
            <a:r>
              <a:rPr lang="zh-CN" altLang="en-US" sz="2400">
                <a:latin typeface="楷体_GB2312" panose="02010609030101010101" charset="-122"/>
                <a:ea typeface="楷体_GB2312" panose="02010609030101010101" charset="-122"/>
              </a:rPr>
              <a:t>学生按照教学计划定时实验</a:t>
            </a:r>
          </a:p>
          <a:p>
            <a:pPr marL="285750" indent="-285750" fontAlgn="auto">
              <a:spcBef>
                <a:spcPts val="600"/>
              </a:spcBef>
              <a:spcAft>
                <a:spcPts val="600"/>
              </a:spcAft>
              <a:buFont typeface="Arial" panose="020B0604020202020204" pitchFamily="34" charset="0"/>
              <a:buChar char="•"/>
            </a:pPr>
            <a:r>
              <a:rPr lang="zh-CN" altLang="en-US" sz="2400">
                <a:latin typeface="楷体_GB2312" panose="02010609030101010101" charset="-122"/>
                <a:ea typeface="楷体_GB2312" panose="02010609030101010101" charset="-122"/>
              </a:rPr>
              <a:t>学生被要求预习、实验、填写实验报告</a:t>
            </a:r>
          </a:p>
          <a:p>
            <a:pPr marL="285750" indent="-285750" fontAlgn="auto">
              <a:spcBef>
                <a:spcPts val="600"/>
              </a:spcBef>
              <a:spcAft>
                <a:spcPts val="600"/>
              </a:spcAft>
              <a:buFont typeface="Arial" panose="020B0604020202020204" pitchFamily="34" charset="0"/>
              <a:buChar char="•"/>
            </a:pPr>
            <a:r>
              <a:rPr lang="zh-CN" altLang="en-US" sz="2400">
                <a:latin typeface="楷体_GB2312" panose="02010609030101010101" charset="-122"/>
                <a:ea typeface="楷体_GB2312" panose="02010609030101010101" charset="-122"/>
              </a:rPr>
              <a:t>实验题目是按照课程的进度由教师设计</a:t>
            </a:r>
          </a:p>
          <a:p>
            <a:pPr marL="285750" indent="-285750" fontAlgn="auto">
              <a:spcBef>
                <a:spcPts val="600"/>
              </a:spcBef>
              <a:spcAft>
                <a:spcPts val="600"/>
              </a:spcAft>
              <a:buFont typeface="Arial" panose="020B0604020202020204" pitchFamily="34" charset="0"/>
              <a:buChar char="•"/>
            </a:pPr>
            <a:r>
              <a:rPr lang="zh-CN" altLang="en-US" sz="2400">
                <a:latin typeface="楷体_GB2312" panose="02010609030101010101" charset="-122"/>
                <a:ea typeface="楷体_GB2312" panose="02010609030101010101" charset="-122"/>
              </a:rPr>
              <a:t>所有的学生都要求完成相同的内容</a:t>
            </a:r>
          </a:p>
        </p:txBody>
      </p:sp>
      <p:pic>
        <p:nvPicPr>
          <p:cNvPr id="32" name="Picture 3"/>
          <p:cNvPicPr>
            <a:picLocks noChangeAspect="1"/>
          </p:cNvPicPr>
          <p:nvPr/>
        </p:nvPicPr>
        <p:blipFill>
          <a:blip r:embed="rId4"/>
          <a:stretch>
            <a:fillRect/>
          </a:stretch>
        </p:blipFill>
        <p:spPr>
          <a:xfrm>
            <a:off x="7614920" y="3803015"/>
            <a:ext cx="3313430" cy="2485390"/>
          </a:xfrm>
          <a:prstGeom prst="rect">
            <a:avLst/>
          </a:prstGeom>
          <a:noFill/>
          <a:ln w="9525">
            <a:noFill/>
          </a:ln>
        </p:spPr>
      </p:pic>
      <p:sp>
        <p:nvSpPr>
          <p:cNvPr id="3" name="日期占位符 2"/>
          <p:cNvSpPr>
            <a:spLocks noGrp="1"/>
          </p:cNvSpPr>
          <p:nvPr>
            <p:ph type="dt" sz="half" idx="10"/>
          </p:nvPr>
        </p:nvSpPr>
        <p:spPr/>
        <p:txBody>
          <a:bodyPr/>
          <a:lstStyle/>
          <a:p>
            <a:fld id="{05E69363-EC71-439B-9B05-1C3675939603}" type="datetime1">
              <a:rPr lang="zh-CN" altLang="en-US" smtClean="0"/>
              <a:t>2017/6/3</a:t>
            </a:fld>
            <a:endParaRPr lang="zh-CN" altLang="en-US"/>
          </a:p>
        </p:txBody>
      </p:sp>
      <p:sp>
        <p:nvSpPr>
          <p:cNvPr id="5" name="灯片编号占位符 4"/>
          <p:cNvSpPr>
            <a:spLocks noGrp="1"/>
          </p:cNvSpPr>
          <p:nvPr>
            <p:ph type="sldNum" sz="quarter" idx="12"/>
          </p:nvPr>
        </p:nvSpPr>
        <p:spPr/>
        <p:txBody>
          <a:bodyPr/>
          <a:lstStyle/>
          <a:p>
            <a:fld id="{2925DAEE-876B-4B4D-8AF4-85D66E2F423B}" type="slidenum">
              <a:rPr lang="zh-CN" altLang="en-US" smtClean="0"/>
              <a:t>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线下平台</a:t>
            </a:r>
            <a:endParaRPr lang="zh-CN" altLang="en-US"/>
          </a:p>
        </p:txBody>
      </p:sp>
      <p:sp>
        <p:nvSpPr>
          <p:cNvPr id="3" name="内容占位符 2"/>
          <p:cNvSpPr>
            <a:spLocks noGrp="1"/>
          </p:cNvSpPr>
          <p:nvPr>
            <p:ph sz="half" idx="1"/>
          </p:nvPr>
        </p:nvSpPr>
        <p:spPr>
          <a:xfrm>
            <a:off x="838200" y="1825625"/>
            <a:ext cx="10028555" cy="4351655"/>
          </a:xfrm>
        </p:spPr>
        <p:txBody>
          <a:bodyPr/>
          <a:lstStyle/>
          <a:p>
            <a:pPr>
              <a:lnSpc>
                <a:spcPct val="150000"/>
              </a:lnSpc>
            </a:pPr>
            <a:r>
              <a:rPr lang="zh-CN" altLang="en-US"/>
              <a:t>三种线下实验板，性能参数各不相同</a:t>
            </a:r>
          </a:p>
          <a:p>
            <a:pPr lvl="1">
              <a:lnSpc>
                <a:spcPct val="150000"/>
              </a:lnSpc>
            </a:pPr>
            <a:r>
              <a:rPr lang="zh-CN" altLang="en-US"/>
              <a:t>针对低年级的学生，设计简单的系统，采用</a:t>
            </a:r>
            <a:r>
              <a:rPr lang="en-US" altLang="zh-CN"/>
              <a:t>EGO1</a:t>
            </a:r>
            <a:r>
              <a:rPr lang="zh-CN" altLang="en-US"/>
              <a:t>。做到人手一块。</a:t>
            </a:r>
          </a:p>
          <a:p>
            <a:pPr lvl="1">
              <a:lnSpc>
                <a:spcPct val="150000"/>
              </a:lnSpc>
            </a:pPr>
            <a:r>
              <a:rPr lang="en-US" altLang="zh-CN"/>
              <a:t>Nexy 4</a:t>
            </a:r>
            <a:r>
              <a:rPr lang="zh-CN" altLang="en-US"/>
              <a:t>适合于较复杂系统的设计，应用于高年级学生；</a:t>
            </a:r>
          </a:p>
          <a:p>
            <a:pPr lvl="1">
              <a:lnSpc>
                <a:spcPct val="150000"/>
              </a:lnSpc>
            </a:pPr>
            <a:r>
              <a:rPr lang="en-US" altLang="zh-CN"/>
              <a:t>Xilinx Zedboard </a:t>
            </a:r>
            <a:r>
              <a:rPr lang="zh-CN" altLang="en-US"/>
              <a:t>小车适合于嵌入式系统的应用设计。</a:t>
            </a:r>
          </a:p>
        </p:txBody>
      </p:sp>
      <p:sp>
        <p:nvSpPr>
          <p:cNvPr id="4" name="日期占位符 3"/>
          <p:cNvSpPr>
            <a:spLocks noGrp="1"/>
          </p:cNvSpPr>
          <p:nvPr>
            <p:ph type="dt" sz="half" idx="10"/>
          </p:nvPr>
        </p:nvSpPr>
        <p:spPr/>
        <p:txBody>
          <a:bodyPr/>
          <a:lstStyle/>
          <a:p>
            <a:fld id="{BD81C603-F4CF-46F7-B1AB-3B107143CE7D}" type="datetime1">
              <a:rPr lang="zh-CN" altLang="en-US" smtClean="0"/>
              <a:t>2017/6/3</a:t>
            </a:fld>
            <a:endParaRPr lang="zh-CN" altLang="en-US"/>
          </a:p>
        </p:txBody>
      </p:sp>
      <p:sp>
        <p:nvSpPr>
          <p:cNvPr id="5" name="灯片编号占位符 4"/>
          <p:cNvSpPr>
            <a:spLocks noGrp="1"/>
          </p:cNvSpPr>
          <p:nvPr>
            <p:ph type="sldNum" sz="quarter" idx="12"/>
          </p:nvPr>
        </p:nvSpPr>
        <p:spPr/>
        <p:txBody>
          <a:bodyPr/>
          <a:lstStyle/>
          <a:p>
            <a:fld id="{2925DAEE-876B-4B4D-8AF4-85D66E2F423B}" type="slidenum">
              <a:rPr lang="zh-CN" altLang="en-US" smtClean="0"/>
              <a:t>20</a:t>
            </a:fld>
            <a:endParaRPr lang="zh-CN" altLang="en-US"/>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计算机硬件实验平台建设</a:t>
            </a:r>
            <a:endParaRPr lang="zh-CN" altLang="en-US"/>
          </a:p>
        </p:txBody>
      </p:sp>
      <p:sp>
        <p:nvSpPr>
          <p:cNvPr id="3" name="内容占位符 2"/>
          <p:cNvSpPr>
            <a:spLocks noGrp="1"/>
          </p:cNvSpPr>
          <p:nvPr>
            <p:ph sz="half" idx="1"/>
          </p:nvPr>
        </p:nvSpPr>
        <p:spPr>
          <a:xfrm>
            <a:off x="838200" y="1825625"/>
            <a:ext cx="10390505" cy="4351655"/>
          </a:xfrm>
        </p:spPr>
        <p:txBody>
          <a:bodyPr/>
          <a:lstStyle/>
          <a:p>
            <a:pPr lvl="1">
              <a:lnSpc>
                <a:spcPct val="150000"/>
              </a:lnSpc>
            </a:pPr>
            <a:r>
              <a:rPr lang="zh-CN" altLang="en-US" sz="2800">
                <a:solidFill>
                  <a:schemeClr val="bg1">
                    <a:lumMod val="75000"/>
                  </a:schemeClr>
                </a:solidFill>
                <a:sym typeface="+mn-ea"/>
              </a:rPr>
              <a:t>远程访问的FPGA实验平台</a:t>
            </a:r>
            <a:r>
              <a:rPr lang="zh-CN" altLang="en-US" sz="2800">
                <a:sym typeface="+mn-ea"/>
              </a:rPr>
              <a:t>；</a:t>
            </a:r>
            <a:endParaRPr lang="zh-CN" altLang="en-US" sz="2800"/>
          </a:p>
          <a:p>
            <a:pPr lvl="1">
              <a:lnSpc>
                <a:spcPct val="150000"/>
              </a:lnSpc>
            </a:pPr>
            <a:r>
              <a:rPr lang="zh-CN" altLang="en-US" sz="2800">
                <a:solidFill>
                  <a:schemeClr val="accent1"/>
                </a:solidFill>
                <a:sym typeface="+mn-ea"/>
              </a:rPr>
              <a:t>计算机接口虚拟实验平台</a:t>
            </a:r>
            <a:r>
              <a:rPr lang="zh-CN" altLang="en-US" sz="2800">
                <a:solidFill>
                  <a:schemeClr val="bg1">
                    <a:lumMod val="75000"/>
                  </a:schemeClr>
                </a:solidFill>
                <a:sym typeface="+mn-ea"/>
              </a:rPr>
              <a:t>；</a:t>
            </a:r>
          </a:p>
          <a:p>
            <a:pPr lvl="1">
              <a:lnSpc>
                <a:spcPct val="150000"/>
              </a:lnSpc>
            </a:pPr>
            <a:r>
              <a:rPr lang="zh-CN" altLang="en-US" sz="2800">
                <a:solidFill>
                  <a:schemeClr val="bg1">
                    <a:lumMod val="75000"/>
                  </a:schemeClr>
                </a:solidFill>
                <a:sym typeface="+mn-ea"/>
              </a:rPr>
              <a:t>嵌入式系统虚拟硬件实验平台</a:t>
            </a:r>
          </a:p>
          <a:p>
            <a:endParaRPr lang="zh-CN" altLang="en-US" sz="2800">
              <a:solidFill>
                <a:schemeClr val="bg1">
                  <a:lumMod val="75000"/>
                </a:schemeClr>
              </a:solidFill>
              <a:sym typeface="+mn-ea"/>
            </a:endParaRPr>
          </a:p>
        </p:txBody>
      </p:sp>
      <p:sp>
        <p:nvSpPr>
          <p:cNvPr id="4" name="内容占位符 3"/>
          <p:cNvSpPr>
            <a:spLocks noGrp="1"/>
          </p:cNvSpPr>
          <p:nvPr>
            <p:ph sz="half" idx="2"/>
          </p:nvPr>
        </p:nvSpPr>
        <p:spPr/>
        <p:txBody>
          <a:bodyPr/>
          <a:lstStyle/>
          <a:p>
            <a:endParaRPr lang="zh-CN" altLang="en-US"/>
          </a:p>
        </p:txBody>
      </p:sp>
      <p:sp>
        <p:nvSpPr>
          <p:cNvPr id="5" name="日期占位符 4"/>
          <p:cNvSpPr>
            <a:spLocks noGrp="1"/>
          </p:cNvSpPr>
          <p:nvPr>
            <p:ph type="dt" sz="half" idx="10"/>
          </p:nvPr>
        </p:nvSpPr>
        <p:spPr/>
        <p:txBody>
          <a:bodyPr/>
          <a:lstStyle/>
          <a:p>
            <a:fld id="{B09BE7FB-B939-47AE-B871-1B0A38B9C7F3}"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21</a:t>
            </a:fld>
            <a:endParaRPr lang="zh-CN" altLang="en-US"/>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861247"/>
          </a:xfrm>
        </p:spPr>
        <p:txBody>
          <a:bodyPr/>
          <a:lstStyle/>
          <a:p>
            <a:r>
              <a:rPr lang="zh-CN" altLang="en-US" dirty="0"/>
              <a:t>计算机接口虚拟平台建设</a:t>
            </a:r>
          </a:p>
        </p:txBody>
      </p:sp>
      <p:sp>
        <p:nvSpPr>
          <p:cNvPr id="3" name="内容占位符 2"/>
          <p:cNvSpPr>
            <a:spLocks noGrp="1"/>
          </p:cNvSpPr>
          <p:nvPr>
            <p:ph sz="half" idx="1"/>
          </p:nvPr>
        </p:nvSpPr>
        <p:spPr>
          <a:xfrm>
            <a:off x="838200" y="1226372"/>
            <a:ext cx="10107295" cy="5129978"/>
          </a:xfrm>
        </p:spPr>
        <p:txBody>
          <a:bodyPr>
            <a:normAutofit fontScale="97500"/>
          </a:bodyPr>
          <a:lstStyle/>
          <a:p>
            <a:pPr>
              <a:lnSpc>
                <a:spcPct val="110000"/>
              </a:lnSpc>
              <a:spcBef>
                <a:spcPts val="600"/>
              </a:spcBef>
            </a:pPr>
            <a:r>
              <a:rPr lang="zh-CN" altLang="en-US" dirty="0"/>
              <a:t>虚拟实验教学系统则采用以“软”代“硬”和</a:t>
            </a:r>
            <a:r>
              <a:rPr lang="zh-CN" altLang="en-US" dirty="0" smtClean="0"/>
              <a:t>“虚实”</a:t>
            </a:r>
            <a:r>
              <a:rPr lang="zh-CN" altLang="en-US" dirty="0"/>
              <a:t>结合的设计思路</a:t>
            </a:r>
          </a:p>
          <a:p>
            <a:pPr>
              <a:lnSpc>
                <a:spcPct val="110000"/>
              </a:lnSpc>
              <a:spcBef>
                <a:spcPts val="600"/>
              </a:spcBef>
            </a:pPr>
            <a:r>
              <a:rPr lang="zh-CN" altLang="en-US" dirty="0" smtClean="0"/>
              <a:t>实现</a:t>
            </a:r>
            <a:r>
              <a:rPr lang="zh-CN" altLang="en-US" dirty="0"/>
              <a:t>了“专用实验台”的虚拟化，将它“搬”到了“微机”的显示器上</a:t>
            </a:r>
          </a:p>
          <a:p>
            <a:pPr>
              <a:lnSpc>
                <a:spcPct val="110000"/>
              </a:lnSpc>
              <a:spcBef>
                <a:spcPts val="600"/>
              </a:spcBef>
            </a:pPr>
            <a:r>
              <a:rPr lang="zh-CN" altLang="en-US" dirty="0" smtClean="0"/>
              <a:t>该</a:t>
            </a:r>
            <a:r>
              <a:rPr lang="zh-CN" altLang="en-US" dirty="0"/>
              <a:t>虚拟实验平台主要支持“计算机接口技术”课程</a:t>
            </a:r>
            <a:r>
              <a:rPr lang="zh-CN" altLang="en-US" dirty="0" smtClean="0"/>
              <a:t>。</a:t>
            </a:r>
            <a:endParaRPr lang="en-US" altLang="zh-CN" dirty="0" smtClean="0"/>
          </a:p>
          <a:p>
            <a:pPr>
              <a:lnSpc>
                <a:spcPct val="110000"/>
              </a:lnSpc>
              <a:spcBef>
                <a:spcPts val="600"/>
              </a:spcBef>
            </a:pPr>
            <a:r>
              <a:rPr lang="zh-CN" altLang="en-US" dirty="0"/>
              <a:t>系统功能：实验台、实验模块的开关驱动，模拟硬件连线，模拟示波器调节，模拟</a:t>
            </a:r>
            <a:r>
              <a:rPr lang="en-US" altLang="zh-CN" dirty="0"/>
              <a:t>LED</a:t>
            </a:r>
            <a:r>
              <a:rPr lang="zh-CN" altLang="en-US" dirty="0"/>
              <a:t>灯等外围设备，支持多个实验项目</a:t>
            </a:r>
          </a:p>
          <a:p>
            <a:pPr>
              <a:lnSpc>
                <a:spcPct val="110000"/>
              </a:lnSpc>
              <a:spcBef>
                <a:spcPts val="600"/>
              </a:spcBef>
            </a:pPr>
            <a:r>
              <a:rPr lang="zh-CN" altLang="en-US" dirty="0"/>
              <a:t>应用情况：从</a:t>
            </a:r>
            <a:r>
              <a:rPr lang="en-US" altLang="zh-CN" dirty="0"/>
              <a:t>2011</a:t>
            </a:r>
            <a:r>
              <a:rPr lang="zh-CN" altLang="en-US" dirty="0"/>
              <a:t>年起，在各类微机原理与接口相关课程推广使用</a:t>
            </a:r>
            <a:r>
              <a:rPr lang="en-US" altLang="zh-CN" dirty="0"/>
              <a:t>,</a:t>
            </a:r>
            <a:r>
              <a:rPr lang="zh-CN" altLang="en-US" dirty="0"/>
              <a:t>近万名学生使用本平台完成了各类实验项目</a:t>
            </a:r>
            <a:r>
              <a:rPr lang="zh-CN" altLang="en-US" dirty="0" smtClean="0"/>
              <a:t>。</a:t>
            </a:r>
            <a:endParaRPr lang="en-US" altLang="zh-CN" dirty="0" smtClean="0"/>
          </a:p>
          <a:p>
            <a:pPr>
              <a:lnSpc>
                <a:spcPct val="110000"/>
              </a:lnSpc>
              <a:spcBef>
                <a:spcPts val="600"/>
              </a:spcBef>
            </a:pPr>
            <a:endParaRPr lang="zh-CN" altLang="en-US" dirty="0"/>
          </a:p>
        </p:txBody>
      </p:sp>
      <p:sp>
        <p:nvSpPr>
          <p:cNvPr id="4" name="日期占位符 3"/>
          <p:cNvSpPr>
            <a:spLocks noGrp="1"/>
          </p:cNvSpPr>
          <p:nvPr>
            <p:ph type="dt" sz="half" idx="10"/>
          </p:nvPr>
        </p:nvSpPr>
        <p:spPr/>
        <p:txBody>
          <a:bodyPr/>
          <a:lstStyle/>
          <a:p>
            <a:fld id="{395EF373-2885-4826-8F2B-31A1CE29CE74}" type="datetime1">
              <a:rPr lang="zh-CN" altLang="en-US" smtClean="0"/>
              <a:t>2017/6/3</a:t>
            </a:fld>
            <a:endParaRPr lang="zh-CN" altLang="en-US"/>
          </a:p>
        </p:txBody>
      </p:sp>
      <p:sp>
        <p:nvSpPr>
          <p:cNvPr id="5" name="灯片编号占位符 4"/>
          <p:cNvSpPr>
            <a:spLocks noGrp="1"/>
          </p:cNvSpPr>
          <p:nvPr>
            <p:ph type="sldNum" sz="quarter" idx="12"/>
          </p:nvPr>
        </p:nvSpPr>
        <p:spPr/>
        <p:txBody>
          <a:bodyPr/>
          <a:lstStyle/>
          <a:p>
            <a:fld id="{2925DAEE-876B-4B4D-8AF4-85D66E2F423B}" type="slidenum">
              <a:rPr lang="zh-CN" altLang="en-US" smtClean="0"/>
              <a:t>22</a:t>
            </a:fld>
            <a:endParaRPr lang="zh-CN" altLang="en-US"/>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计算机接口虚拟平台建设</a:t>
            </a:r>
          </a:p>
        </p:txBody>
      </p:sp>
      <p:sp>
        <p:nvSpPr>
          <p:cNvPr id="4" name="内容占位符 3"/>
          <p:cNvSpPr>
            <a:spLocks noGrp="1"/>
          </p:cNvSpPr>
          <p:nvPr>
            <p:ph sz="half" idx="2"/>
          </p:nvPr>
        </p:nvSpPr>
        <p:spPr/>
        <p:txBody>
          <a:bodyPr/>
          <a:lstStyle/>
          <a:p>
            <a:endParaRPr lang="zh-CN" altLang="en-US"/>
          </a:p>
        </p:txBody>
      </p:sp>
      <p:sp>
        <p:nvSpPr>
          <p:cNvPr id="5" name="日期占位符 4"/>
          <p:cNvSpPr>
            <a:spLocks noGrp="1"/>
          </p:cNvSpPr>
          <p:nvPr>
            <p:ph type="dt" sz="half" idx="10"/>
          </p:nvPr>
        </p:nvSpPr>
        <p:spPr/>
        <p:txBody>
          <a:bodyPr/>
          <a:lstStyle/>
          <a:p>
            <a:fld id="{47F1B1A1-A2FB-4BBB-88BA-0E77F3739C3A}"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23</a:t>
            </a:fld>
            <a:endParaRPr lang="zh-CN" altLang="en-US"/>
          </a:p>
        </p:txBody>
      </p:sp>
      <p:pic>
        <p:nvPicPr>
          <p:cNvPr id="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09592" y="1296305"/>
            <a:ext cx="4620366" cy="19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2"/>
          <p:cNvSpPr>
            <a:spLocks noChangeArrowheads="1"/>
          </p:cNvSpPr>
          <p:nvPr/>
        </p:nvSpPr>
        <p:spPr bwMode="auto">
          <a:xfrm>
            <a:off x="1203107" y="1571697"/>
            <a:ext cx="469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lvl="1" eaLnBrk="1" hangingPunct="1">
              <a:spcBef>
                <a:spcPct val="50000"/>
              </a:spcBef>
            </a:pPr>
            <a:r>
              <a:rPr lang="zh-CN" altLang="en-US" sz="2000" b="1" dirty="0">
                <a:latin typeface="Times New Roman" panose="02020603050405020304" pitchFamily="18" charset="0"/>
                <a:ea typeface="宋体" panose="02010600030101010101" pitchFamily="2" charset="-122"/>
                <a:sym typeface="Arial" panose="020B0604020202020204" pitchFamily="34" charset="0"/>
              </a:rPr>
              <a:t>服务网站</a:t>
            </a:r>
            <a:r>
              <a:rPr lang="en-US" altLang="zh-CN" sz="2000" b="1" dirty="0">
                <a:latin typeface="Times New Roman" panose="02020603050405020304" pitchFamily="18" charset="0"/>
                <a:ea typeface="宋体" panose="02010600030101010101" pitchFamily="2" charset="-122"/>
                <a:sym typeface="Arial" panose="020B0604020202020204" pitchFamily="34" charset="0"/>
              </a:rPr>
              <a:t>+</a:t>
            </a:r>
            <a:r>
              <a:rPr lang="zh-CN" altLang="en-US" sz="2000" b="1" dirty="0">
                <a:latin typeface="Times New Roman" panose="02020603050405020304" pitchFamily="18" charset="0"/>
                <a:ea typeface="宋体" panose="02010600030101010101" pitchFamily="2" charset="-122"/>
                <a:sym typeface="Arial" panose="020B0604020202020204" pitchFamily="34" charset="0"/>
              </a:rPr>
              <a:t>虚拟实验台</a:t>
            </a:r>
            <a:r>
              <a:rPr lang="en-US" altLang="zh-CN" sz="2000" b="1" dirty="0">
                <a:latin typeface="Times New Roman" panose="02020603050405020304" pitchFamily="18" charset="0"/>
                <a:ea typeface="宋体" panose="02010600030101010101" pitchFamily="2" charset="-122"/>
                <a:sym typeface="Arial" panose="020B0604020202020204" pitchFamily="34" charset="0"/>
              </a:rPr>
              <a:t>+C</a:t>
            </a:r>
            <a:r>
              <a:rPr lang="zh-CN" altLang="en-US" sz="2000" b="1" dirty="0">
                <a:latin typeface="Times New Roman" panose="02020603050405020304" pitchFamily="18" charset="0"/>
                <a:ea typeface="宋体" panose="02010600030101010101" pitchFamily="2" charset="-122"/>
                <a:sym typeface="Arial" panose="020B0604020202020204" pitchFamily="34" charset="0"/>
              </a:rPr>
              <a:t>或</a:t>
            </a:r>
            <a:r>
              <a:rPr lang="en-US" altLang="zh-CN" sz="2000" b="1" dirty="0">
                <a:latin typeface="Times New Roman" panose="02020603050405020304" pitchFamily="18" charset="0"/>
                <a:ea typeface="宋体" panose="02010600030101010101" pitchFamily="2" charset="-122"/>
                <a:sym typeface="Arial" panose="020B0604020202020204" pitchFamily="34" charset="0"/>
              </a:rPr>
              <a:t>ASM</a:t>
            </a:r>
            <a:r>
              <a:rPr lang="zh-CN" altLang="en-US" sz="2000" b="1" dirty="0">
                <a:latin typeface="Times New Roman" panose="02020603050405020304" pitchFamily="18" charset="0"/>
                <a:ea typeface="宋体" panose="02010600030101010101" pitchFamily="2" charset="-122"/>
                <a:sym typeface="Arial" panose="020B0604020202020204" pitchFamily="34" charset="0"/>
              </a:rPr>
              <a:t>编程</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7606" y="2000072"/>
            <a:ext cx="3997730" cy="2550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0787" y="4723795"/>
            <a:ext cx="3716703" cy="167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50946" y="3355242"/>
            <a:ext cx="6061534" cy="321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9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计算机接口虚拟平台建设</a:t>
            </a:r>
          </a:p>
        </p:txBody>
      </p:sp>
      <p:sp>
        <p:nvSpPr>
          <p:cNvPr id="5" name="日期占位符 4"/>
          <p:cNvSpPr>
            <a:spLocks noGrp="1"/>
          </p:cNvSpPr>
          <p:nvPr>
            <p:ph type="dt" sz="half" idx="10"/>
          </p:nvPr>
        </p:nvSpPr>
        <p:spPr>
          <a:xfrm>
            <a:off x="838200" y="6367108"/>
            <a:ext cx="2743200" cy="365125"/>
          </a:xfrm>
        </p:spPr>
        <p:txBody>
          <a:bodyPr/>
          <a:lstStyle/>
          <a:p>
            <a:fld id="{47F1B1A1-A2FB-4BBB-88BA-0E77F3739C3A}" type="datetime1">
              <a:rPr lang="zh-CN" altLang="en-US" smtClean="0"/>
              <a:t>2017/6/3</a:t>
            </a:fld>
            <a:endParaRPr lang="zh-CN" altLang="en-US"/>
          </a:p>
        </p:txBody>
      </p:sp>
      <p:sp>
        <p:nvSpPr>
          <p:cNvPr id="6" name="灯片编号占位符 5"/>
          <p:cNvSpPr>
            <a:spLocks noGrp="1"/>
          </p:cNvSpPr>
          <p:nvPr>
            <p:ph type="sldNum" sz="quarter" idx="12"/>
          </p:nvPr>
        </p:nvSpPr>
        <p:spPr>
          <a:xfrm>
            <a:off x="8610600" y="6367108"/>
            <a:ext cx="2743200" cy="365125"/>
          </a:xfrm>
        </p:spPr>
        <p:txBody>
          <a:bodyPr/>
          <a:lstStyle/>
          <a:p>
            <a:fld id="{2925DAEE-876B-4B4D-8AF4-85D66E2F423B}" type="slidenum">
              <a:rPr lang="zh-CN" altLang="en-US" smtClean="0"/>
              <a:t>24</a:t>
            </a:fld>
            <a:endParaRPr lang="zh-CN" altLang="en-US"/>
          </a:p>
        </p:txBody>
      </p:sp>
      <p:pic>
        <p:nvPicPr>
          <p:cNvPr id="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1000" y="2359638"/>
            <a:ext cx="7915989" cy="434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0253" y="3351674"/>
            <a:ext cx="1200150" cy="62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135" y="3757942"/>
            <a:ext cx="1453931" cy="78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5175" y="5681400"/>
            <a:ext cx="941367" cy="42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398652" y="2632801"/>
            <a:ext cx="1556444" cy="98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452438" y="3695434"/>
            <a:ext cx="1400175" cy="86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02597" y="1662680"/>
            <a:ext cx="5144393" cy="94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05134" y="4896834"/>
            <a:ext cx="1288911" cy="76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431093" y="4901834"/>
            <a:ext cx="1146393" cy="60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431093" y="5856954"/>
            <a:ext cx="1118889" cy="55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854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日期占位符 4"/>
          <p:cNvSpPr>
            <a:spLocks noGrp="1"/>
          </p:cNvSpPr>
          <p:nvPr>
            <p:ph type="dt" sz="half" idx="10"/>
          </p:nvPr>
        </p:nvSpPr>
        <p:spPr/>
        <p:txBody>
          <a:bodyPr/>
          <a:lstStyle/>
          <a:p>
            <a:fld id="{47F1B1A1-A2FB-4BBB-88BA-0E77F3739C3A}"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25</a:t>
            </a:fld>
            <a:endParaRPr lang="zh-CN" altLang="en-US"/>
          </a:p>
        </p:txBody>
      </p:sp>
      <p:pic>
        <p:nvPicPr>
          <p:cNvPr id="7"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8136" y="1725129"/>
            <a:ext cx="2534650" cy="16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0" descr="说明: D:\vlab\8253\gif\825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488" y="4818149"/>
            <a:ext cx="4507988" cy="184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0030" y="3349938"/>
            <a:ext cx="2344086" cy="16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40069" y="2326736"/>
            <a:ext cx="4121131" cy="178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25664" y="4904213"/>
            <a:ext cx="5221132" cy="184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25"/>
          <p:cNvPicPr>
            <a:picLocks noChangeAspect="1" noChangeArrowheads="1"/>
          </p:cNvPicPr>
          <p:nvPr/>
        </p:nvPicPr>
        <p:blipFill>
          <a:blip r:embed="rId7" cstate="print">
            <a:extLst>
              <a:ext uri="{28A0092B-C50C-407E-A947-70E740481C1C}">
                <a14:useLocalDpi xmlns:a14="http://schemas.microsoft.com/office/drawing/2010/main" val="0"/>
              </a:ext>
            </a:extLst>
          </a:blip>
          <a:srcRect l="9058" t="5330" r="8932" b="9271"/>
          <a:stretch>
            <a:fillRect/>
          </a:stretch>
        </p:blipFill>
        <p:spPr bwMode="auto">
          <a:xfrm>
            <a:off x="7969362" y="1627630"/>
            <a:ext cx="4003902" cy="312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4590995" y="1810942"/>
            <a:ext cx="3248445" cy="383182"/>
          </a:xfrm>
          <a:prstGeom prst="rect">
            <a:avLst/>
          </a:prstGeom>
        </p:spPr>
        <p:txBody>
          <a:bodyPr wrap="square">
            <a:spAutoFit/>
          </a:bodyPr>
          <a:lstStyle/>
          <a:p>
            <a:pPr>
              <a:defRPr/>
            </a:pPr>
            <a:r>
              <a:rPr lang="zh-CN" altLang="zh-CN" sz="1890" b="1" kern="100" dirty="0">
                <a:latin typeface="Times New Roman" panose="02020603050405020304" pitchFamily="18" charset="0"/>
                <a:ea typeface="仿宋_GB2312"/>
                <a:cs typeface="Times New Roman" panose="02020603050405020304" pitchFamily="18" charset="0"/>
              </a:rPr>
              <a:t>客户端软件使用与效果</a:t>
            </a:r>
            <a:endParaRPr lang="zh-CN" altLang="en-US" sz="1890" b="1" dirty="0"/>
          </a:p>
        </p:txBody>
      </p:sp>
    </p:spTree>
    <p:extLst>
      <p:ext uri="{BB962C8B-B14F-4D97-AF65-F5344CB8AC3E}">
        <p14:creationId xmlns:p14="http://schemas.microsoft.com/office/powerpoint/2010/main" val="29494315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计算机硬件实验平台建设</a:t>
            </a:r>
            <a:endParaRPr lang="zh-CN" altLang="en-US"/>
          </a:p>
        </p:txBody>
      </p:sp>
      <p:sp>
        <p:nvSpPr>
          <p:cNvPr id="3" name="内容占位符 2"/>
          <p:cNvSpPr>
            <a:spLocks noGrp="1"/>
          </p:cNvSpPr>
          <p:nvPr>
            <p:ph sz="half" idx="1"/>
          </p:nvPr>
        </p:nvSpPr>
        <p:spPr>
          <a:xfrm>
            <a:off x="838200" y="1825625"/>
            <a:ext cx="10390505" cy="4351655"/>
          </a:xfrm>
        </p:spPr>
        <p:txBody>
          <a:bodyPr/>
          <a:lstStyle/>
          <a:p>
            <a:pPr lvl="1">
              <a:lnSpc>
                <a:spcPct val="150000"/>
              </a:lnSpc>
            </a:pPr>
            <a:r>
              <a:rPr lang="zh-CN" altLang="en-US" sz="2800">
                <a:solidFill>
                  <a:schemeClr val="bg1">
                    <a:lumMod val="75000"/>
                  </a:schemeClr>
                </a:solidFill>
                <a:sym typeface="+mn-ea"/>
              </a:rPr>
              <a:t>远程访问的FPGA实验平台</a:t>
            </a:r>
            <a:r>
              <a:rPr lang="zh-CN" altLang="en-US" sz="2800">
                <a:sym typeface="+mn-ea"/>
              </a:rPr>
              <a:t>；</a:t>
            </a:r>
            <a:endParaRPr lang="zh-CN" altLang="en-US" sz="2800"/>
          </a:p>
          <a:p>
            <a:pPr lvl="1">
              <a:lnSpc>
                <a:spcPct val="150000"/>
              </a:lnSpc>
            </a:pPr>
            <a:r>
              <a:rPr lang="zh-CN" altLang="en-US" sz="2800">
                <a:solidFill>
                  <a:schemeClr val="bg1">
                    <a:lumMod val="75000"/>
                  </a:schemeClr>
                </a:solidFill>
                <a:sym typeface="+mn-ea"/>
              </a:rPr>
              <a:t>计算机接口虚拟实验平台；</a:t>
            </a:r>
          </a:p>
          <a:p>
            <a:pPr lvl="1">
              <a:lnSpc>
                <a:spcPct val="150000"/>
              </a:lnSpc>
            </a:pPr>
            <a:r>
              <a:rPr lang="zh-CN" altLang="en-US" sz="2800">
                <a:solidFill>
                  <a:schemeClr val="accent1"/>
                </a:solidFill>
                <a:sym typeface="+mn-ea"/>
              </a:rPr>
              <a:t>嵌入式系统虚拟硬件实验平台</a:t>
            </a:r>
          </a:p>
          <a:p>
            <a:endParaRPr lang="zh-CN" altLang="en-US" sz="2800">
              <a:solidFill>
                <a:schemeClr val="bg1">
                  <a:lumMod val="75000"/>
                </a:schemeClr>
              </a:solidFill>
              <a:sym typeface="+mn-ea"/>
            </a:endParaRPr>
          </a:p>
        </p:txBody>
      </p:sp>
      <p:sp>
        <p:nvSpPr>
          <p:cNvPr id="4" name="内容占位符 3"/>
          <p:cNvSpPr>
            <a:spLocks noGrp="1"/>
          </p:cNvSpPr>
          <p:nvPr>
            <p:ph sz="half" idx="2"/>
          </p:nvPr>
        </p:nvSpPr>
        <p:spPr/>
        <p:txBody>
          <a:bodyPr/>
          <a:lstStyle/>
          <a:p>
            <a:endParaRPr lang="zh-CN" altLang="en-US"/>
          </a:p>
        </p:txBody>
      </p:sp>
      <p:sp>
        <p:nvSpPr>
          <p:cNvPr id="5" name="日期占位符 4"/>
          <p:cNvSpPr>
            <a:spLocks noGrp="1"/>
          </p:cNvSpPr>
          <p:nvPr>
            <p:ph type="dt" sz="half" idx="10"/>
          </p:nvPr>
        </p:nvSpPr>
        <p:spPr/>
        <p:txBody>
          <a:bodyPr/>
          <a:lstStyle/>
          <a:p>
            <a:fld id="{37DB8C69-70CC-41C8-94A4-AD08F5BAA1E4}"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26</a:t>
            </a:fld>
            <a:endParaRPr lang="zh-CN" altLang="en-US"/>
          </a:p>
        </p:txBody>
      </p:sp>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831" y="980728"/>
            <a:ext cx="6192688" cy="3911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p:nvPr/>
        </p:nvSpPr>
        <p:spPr>
          <a:xfrm>
            <a:off x="968190" y="5064532"/>
            <a:ext cx="10832949" cy="1200329"/>
          </a:xfrm>
          <a:prstGeom prst="rect">
            <a:avLst/>
          </a:prstGeom>
        </p:spPr>
        <p:txBody>
          <a:bodyPr wrap="square">
            <a:spAutoFit/>
          </a:bodyPr>
          <a:lstStyle/>
          <a:p>
            <a:r>
              <a:rPr lang="zh-CN" altLang="en-US" sz="2400" b="1" dirty="0" smtClean="0">
                <a:solidFill>
                  <a:schemeClr val="tx1"/>
                </a:solidFill>
                <a:latin typeface="华文楷体" panose="02010600040101010101" pitchFamily="2" charset="-122"/>
                <a:ea typeface="华文楷体" panose="02010600040101010101" pitchFamily="2" charset="-122"/>
              </a:rPr>
              <a:t>支持硬件虚拟组件的定制开发，即可以根据课程建设需要，在满足平台通用标准架构的前提下</a:t>
            </a:r>
            <a:r>
              <a:rPr lang="zh-CN" altLang="en-US" sz="2400" b="1" dirty="0">
                <a:solidFill>
                  <a:schemeClr val="tx1"/>
                </a:solidFill>
                <a:latin typeface="华文楷体" panose="02010600040101010101" pitchFamily="2" charset="-122"/>
                <a:ea typeface="华文楷体" panose="02010600040101010101" pitchFamily="2" charset="-122"/>
              </a:rPr>
              <a:t>自主</a:t>
            </a:r>
            <a:r>
              <a:rPr lang="zh-CN" altLang="en-US" sz="2400" b="1" dirty="0" smtClean="0">
                <a:solidFill>
                  <a:schemeClr val="tx1"/>
                </a:solidFill>
                <a:latin typeface="华文楷体" panose="02010600040101010101" pitchFamily="2" charset="-122"/>
                <a:ea typeface="华文楷体" panose="02010600040101010101" pitchFamily="2" charset="-122"/>
              </a:rPr>
              <a:t>开发更多类型的仿真设备、仿真处理器核（如</a:t>
            </a:r>
            <a:r>
              <a:rPr lang="en-US" altLang="zh-CN" sz="2400" b="1" dirty="0" smtClean="0">
                <a:solidFill>
                  <a:schemeClr val="tx1"/>
                </a:solidFill>
                <a:latin typeface="华文楷体" panose="02010600040101010101" pitchFamily="2" charset="-122"/>
                <a:ea typeface="华文楷体" panose="02010600040101010101" pitchFamily="2" charset="-122"/>
              </a:rPr>
              <a:t>MIPS</a:t>
            </a:r>
            <a:r>
              <a:rPr lang="zh-CN" altLang="en-US" sz="2400" b="1" dirty="0" smtClean="0">
                <a:solidFill>
                  <a:schemeClr val="tx1"/>
                </a:solidFill>
                <a:latin typeface="华文楷体" panose="02010600040101010101" pitchFamily="2" charset="-122"/>
                <a:ea typeface="华文楷体" panose="02010600040101010101" pitchFamily="2" charset="-122"/>
              </a:rPr>
              <a:t>处理器</a:t>
            </a:r>
            <a:r>
              <a:rPr lang="en-US" altLang="zh-CN" sz="2400" b="1" dirty="0" smtClean="0">
                <a:solidFill>
                  <a:schemeClr val="tx1"/>
                </a:solidFill>
                <a:latin typeface="华文楷体" panose="02010600040101010101" pitchFamily="2" charset="-122"/>
                <a:ea typeface="华文楷体" panose="02010600040101010101" pitchFamily="2" charset="-122"/>
              </a:rPr>
              <a:t>)</a:t>
            </a:r>
            <a:r>
              <a:rPr lang="zh-CN" altLang="en-US" sz="2400" b="1" dirty="0" smtClean="0">
                <a:solidFill>
                  <a:schemeClr val="tx1"/>
                </a:solidFill>
                <a:latin typeface="华文楷体" panose="02010600040101010101" pitchFamily="2" charset="-122"/>
                <a:ea typeface="华文楷体" panose="02010600040101010101" pitchFamily="2" charset="-122"/>
              </a:rPr>
              <a:t>和外端测试组件。</a:t>
            </a:r>
            <a:endParaRPr lang="zh-CN" altLang="en-US" sz="2400" b="1" dirty="0">
              <a:solidFill>
                <a:schemeClr val="tx1"/>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1336675" y="203200"/>
            <a:ext cx="8801735" cy="640080"/>
          </a:xfrm>
          <a:prstGeom prst="rect">
            <a:avLst/>
          </a:prstGeom>
          <a:noFill/>
        </p:spPr>
        <p:txBody>
          <a:bodyPr wrap="square" rtlCol="0" anchor="t">
            <a:spAutoFit/>
          </a:bodyPr>
          <a:lstStyle/>
          <a:p>
            <a:pPr algn="ctr"/>
            <a:r>
              <a:rPr lang="zh-CN" altLang="en-US" sz="3600">
                <a:solidFill>
                  <a:schemeClr val="accent1"/>
                </a:solidFill>
                <a:sym typeface="+mn-ea"/>
              </a:rPr>
              <a:t>嵌入式系统虚拟硬件实验平台功能</a:t>
            </a:r>
          </a:p>
        </p:txBody>
      </p:sp>
      <p:sp>
        <p:nvSpPr>
          <p:cNvPr id="4" name="日期占位符 3"/>
          <p:cNvSpPr>
            <a:spLocks noGrp="1"/>
          </p:cNvSpPr>
          <p:nvPr>
            <p:ph type="dt" sz="half" idx="10"/>
          </p:nvPr>
        </p:nvSpPr>
        <p:spPr/>
        <p:txBody>
          <a:bodyPr/>
          <a:lstStyle/>
          <a:p>
            <a:fld id="{6FF6E4FF-B57E-4BA3-8CBC-63724FCE2B0A}"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27</a:t>
            </a:fld>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51743" y="1015678"/>
            <a:ext cx="86821" cy="4861594"/>
          </a:xfrm>
          <a:prstGeom prst="rect">
            <a:avLst/>
          </a:prstGeom>
          <a:solidFill>
            <a:srgbClr val="0070C0"/>
          </a:solidFill>
          <a:ln>
            <a:noFill/>
          </a:ln>
          <a:effectLst>
            <a:outerShdw blurRad="50800" dist="38100" dir="2700000" algn="tl" rotWithShape="0">
              <a:prstClr val="black">
                <a:alpha val="40000"/>
              </a:prstClr>
            </a:outerShdw>
            <a:softEdge rad="12700"/>
          </a:effectLst>
          <a:scene3d>
            <a:camera prst="orthographicFront"/>
            <a:lightRig rig="threePt" dir="t"/>
          </a:scene3d>
          <a:sp3d prstMaterial="metal">
            <a:bevelT w="165100" prst="coolSlan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0">
              <a:solidFill>
                <a:schemeClr val="tx1"/>
              </a:solidFill>
              <a:latin typeface="微软雅黑" panose="020B0503020204020204" charset="-122"/>
              <a:ea typeface="微软雅黑" panose="020B0503020204020204" charset="-122"/>
            </a:endParaRPr>
          </a:p>
        </p:txBody>
      </p:sp>
      <p:grpSp>
        <p:nvGrpSpPr>
          <p:cNvPr id="7" name="组合 31"/>
          <p:cNvGrpSpPr/>
          <p:nvPr/>
        </p:nvGrpSpPr>
        <p:grpSpPr bwMode="auto">
          <a:xfrm>
            <a:off x="2714139" y="1141553"/>
            <a:ext cx="6910412" cy="542384"/>
            <a:chOff x="667827" y="2484384"/>
            <a:chExt cx="2461737" cy="645180"/>
          </a:xfrm>
        </p:grpSpPr>
        <p:sp>
          <p:nvSpPr>
            <p:cNvPr id="14" name="圆角矩形 13"/>
            <p:cNvSpPr/>
            <p:nvPr/>
          </p:nvSpPr>
          <p:spPr>
            <a:xfrm>
              <a:off x="1155507" y="2484384"/>
              <a:ext cx="1974057" cy="645180"/>
            </a:xfrm>
            <a:prstGeom prst="roundRect">
              <a:avLst/>
            </a:prstGeom>
            <a:solidFill>
              <a:schemeClr val="accent5">
                <a:lumMod val="75000"/>
              </a:schemeClr>
            </a:solidFill>
            <a:ln>
              <a:noFill/>
            </a:ln>
            <a:effectLst>
              <a:outerShdw blurRad="50800" dist="38100" dir="2700000" algn="tl" rotWithShape="0">
                <a:prstClr val="black">
                  <a:alpha val="40000"/>
                </a:prstClr>
              </a:outerShdw>
              <a:softEdge rad="12700"/>
            </a:effectLst>
            <a:scene3d>
              <a:camera prst="orthographicFront"/>
              <a:lightRig rig="threePt" dir="t"/>
            </a:scene3d>
            <a:sp3d prstMaterial="metal">
              <a:bevelT w="165100" prst="coolSlan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0" dirty="0" smtClean="0">
                  <a:solidFill>
                    <a:schemeClr val="tx1"/>
                  </a:solidFill>
                  <a:latin typeface="微软雅黑" panose="020B0503020204020204" charset="-122"/>
                  <a:ea typeface="微软雅黑" panose="020B0503020204020204" charset="-122"/>
                </a:rPr>
                <a:t>软件模拟硬件，无需固定场地，增强实验灵活性</a:t>
              </a:r>
              <a:endParaRPr lang="en-US" altLang="zh-CN" sz="1600" b="0" dirty="0" smtClean="0">
                <a:solidFill>
                  <a:schemeClr val="tx1"/>
                </a:solidFill>
                <a:latin typeface="微软雅黑" panose="020B0503020204020204" charset="-122"/>
                <a:ea typeface="微软雅黑" panose="020B0503020204020204" charset="-122"/>
              </a:endParaRPr>
            </a:p>
          </p:txBody>
        </p:sp>
        <p:sp>
          <p:nvSpPr>
            <p:cNvPr id="15" name="右箭头 14"/>
            <p:cNvSpPr/>
            <p:nvPr/>
          </p:nvSpPr>
          <p:spPr>
            <a:xfrm>
              <a:off x="667827" y="2678961"/>
              <a:ext cx="487680" cy="256032"/>
            </a:xfrm>
            <a:prstGeom prst="rightArrow">
              <a:avLst/>
            </a:prstGeom>
            <a:solidFill>
              <a:schemeClr val="accent5">
                <a:lumMod val="75000"/>
              </a:schemeClr>
            </a:solidFill>
            <a:ln>
              <a:noFill/>
            </a:ln>
            <a:effectLst>
              <a:outerShdw blurRad="50800" dist="38100" dir="2700000" algn="tl" rotWithShape="0">
                <a:prstClr val="black">
                  <a:alpha val="40000"/>
                </a:prstClr>
              </a:outerShdw>
              <a:softEdge rad="12700"/>
            </a:effectLst>
            <a:scene3d>
              <a:camera prst="orthographicFront"/>
              <a:lightRig rig="threePt" dir="t"/>
            </a:scene3d>
            <a:sp3d prstMaterial="metal">
              <a:bevelT w="165100" prst="coolSlan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0">
                <a:solidFill>
                  <a:schemeClr val="tx1"/>
                </a:solidFill>
                <a:latin typeface="微软雅黑" panose="020B0503020204020204" charset="-122"/>
                <a:ea typeface="微软雅黑" panose="020B0503020204020204" charset="-122"/>
              </a:endParaRPr>
            </a:p>
          </p:txBody>
        </p:sp>
      </p:grpSp>
      <p:grpSp>
        <p:nvGrpSpPr>
          <p:cNvPr id="16" name="组合 31"/>
          <p:cNvGrpSpPr/>
          <p:nvPr/>
        </p:nvGrpSpPr>
        <p:grpSpPr bwMode="auto">
          <a:xfrm>
            <a:off x="2714139" y="2166536"/>
            <a:ext cx="6910412" cy="542384"/>
            <a:chOff x="667827" y="2484384"/>
            <a:chExt cx="2461737" cy="645180"/>
          </a:xfrm>
        </p:grpSpPr>
        <p:sp>
          <p:nvSpPr>
            <p:cNvPr id="17" name="圆角矩形 16"/>
            <p:cNvSpPr/>
            <p:nvPr/>
          </p:nvSpPr>
          <p:spPr>
            <a:xfrm>
              <a:off x="1155507" y="2484384"/>
              <a:ext cx="1974057" cy="645180"/>
            </a:xfrm>
            <a:prstGeom prst="roundRect">
              <a:avLst/>
            </a:prstGeom>
            <a:solidFill>
              <a:schemeClr val="accent5">
                <a:lumMod val="75000"/>
              </a:schemeClr>
            </a:solidFill>
            <a:ln>
              <a:noFill/>
            </a:ln>
            <a:effectLst>
              <a:outerShdw blurRad="50800" dist="38100" dir="2700000" algn="tl" rotWithShape="0">
                <a:prstClr val="black">
                  <a:alpha val="40000"/>
                </a:prstClr>
              </a:outerShdw>
              <a:softEdge rad="12700"/>
            </a:effectLst>
            <a:scene3d>
              <a:camera prst="orthographicFront"/>
              <a:lightRig rig="threePt" dir="t"/>
            </a:scene3d>
            <a:sp3d prstMaterial="metal">
              <a:bevelT w="165100" prst="coolSlan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0" dirty="0" smtClean="0">
                  <a:solidFill>
                    <a:schemeClr val="tx1"/>
                  </a:solidFill>
                  <a:latin typeface="微软雅黑" panose="020B0503020204020204" charset="-122"/>
                  <a:ea typeface="微软雅黑" panose="020B0503020204020204" charset="-122"/>
                </a:rPr>
                <a:t>软件环境的通用性，节约累加性的硬件成本</a:t>
              </a:r>
              <a:endParaRPr lang="en-US" altLang="zh-CN" sz="1600" b="0" dirty="0" smtClean="0">
                <a:solidFill>
                  <a:schemeClr val="tx1"/>
                </a:solidFill>
                <a:latin typeface="微软雅黑" panose="020B0503020204020204" charset="-122"/>
                <a:ea typeface="微软雅黑" panose="020B0503020204020204" charset="-122"/>
              </a:endParaRPr>
            </a:p>
          </p:txBody>
        </p:sp>
        <p:sp>
          <p:nvSpPr>
            <p:cNvPr id="18" name="右箭头 17"/>
            <p:cNvSpPr/>
            <p:nvPr/>
          </p:nvSpPr>
          <p:spPr>
            <a:xfrm>
              <a:off x="667827" y="2678961"/>
              <a:ext cx="487680" cy="256032"/>
            </a:xfrm>
            <a:prstGeom prst="rightArrow">
              <a:avLst/>
            </a:prstGeom>
            <a:solidFill>
              <a:schemeClr val="accent5">
                <a:lumMod val="75000"/>
              </a:schemeClr>
            </a:solidFill>
            <a:ln>
              <a:noFill/>
            </a:ln>
            <a:effectLst>
              <a:outerShdw blurRad="50800" dist="38100" dir="2700000" algn="tl" rotWithShape="0">
                <a:prstClr val="black">
                  <a:alpha val="40000"/>
                </a:prstClr>
              </a:outerShdw>
              <a:softEdge rad="12700"/>
            </a:effectLst>
            <a:scene3d>
              <a:camera prst="orthographicFront"/>
              <a:lightRig rig="threePt" dir="t"/>
            </a:scene3d>
            <a:sp3d prstMaterial="metal">
              <a:bevelT w="165100" prst="coolSlan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0">
                <a:solidFill>
                  <a:schemeClr val="tx1"/>
                </a:solidFill>
                <a:latin typeface="微软雅黑" panose="020B0503020204020204" charset="-122"/>
                <a:ea typeface="微软雅黑" panose="020B0503020204020204" charset="-122"/>
              </a:endParaRPr>
            </a:p>
          </p:txBody>
        </p:sp>
      </p:grpSp>
      <p:grpSp>
        <p:nvGrpSpPr>
          <p:cNvPr id="19" name="组合 31"/>
          <p:cNvGrpSpPr/>
          <p:nvPr/>
        </p:nvGrpSpPr>
        <p:grpSpPr bwMode="auto">
          <a:xfrm>
            <a:off x="2711783" y="3174648"/>
            <a:ext cx="6912768" cy="542384"/>
            <a:chOff x="667827" y="2484384"/>
            <a:chExt cx="2461737" cy="645180"/>
          </a:xfrm>
        </p:grpSpPr>
        <p:sp>
          <p:nvSpPr>
            <p:cNvPr id="20" name="圆角矩形 19"/>
            <p:cNvSpPr/>
            <p:nvPr/>
          </p:nvSpPr>
          <p:spPr>
            <a:xfrm>
              <a:off x="1155507" y="2484384"/>
              <a:ext cx="1974057" cy="645180"/>
            </a:xfrm>
            <a:prstGeom prst="roundRect">
              <a:avLst/>
            </a:prstGeom>
            <a:solidFill>
              <a:schemeClr val="accent5">
                <a:lumMod val="75000"/>
              </a:schemeClr>
            </a:solidFill>
            <a:ln>
              <a:noFill/>
            </a:ln>
            <a:effectLst>
              <a:outerShdw blurRad="50800" dist="38100" dir="2700000" algn="tl" rotWithShape="0">
                <a:prstClr val="black">
                  <a:alpha val="40000"/>
                </a:prstClr>
              </a:outerShdw>
              <a:softEdge rad="12700"/>
            </a:effectLst>
            <a:scene3d>
              <a:camera prst="orthographicFront"/>
              <a:lightRig rig="threePt" dir="t"/>
            </a:scene3d>
            <a:sp3d prstMaterial="metal">
              <a:bevelT w="165100" prst="coolSlan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0" dirty="0" smtClean="0">
                  <a:solidFill>
                    <a:schemeClr val="tx1"/>
                  </a:solidFill>
                  <a:latin typeface="微软雅黑" panose="020B0503020204020204" charset="-122"/>
                  <a:ea typeface="微软雅黑" panose="020B0503020204020204" charset="-122"/>
                </a:rPr>
                <a:t>支持主流硬件处理器，</a:t>
              </a:r>
              <a:r>
                <a:rPr lang="en-US" altLang="zh-CN" sz="1600" b="0" dirty="0" smtClean="0">
                  <a:solidFill>
                    <a:schemeClr val="tx1"/>
                  </a:solidFill>
                  <a:latin typeface="微软雅黑" panose="020B0503020204020204" charset="-122"/>
                  <a:ea typeface="微软雅黑" panose="020B0503020204020204" charset="-122"/>
                </a:rPr>
                <a:t>ARM</a:t>
              </a:r>
              <a:r>
                <a:rPr lang="zh-CN" altLang="en-US" sz="1600" b="0" dirty="0" smtClean="0">
                  <a:solidFill>
                    <a:schemeClr val="tx1"/>
                  </a:solidFill>
                  <a:latin typeface="微软雅黑" panose="020B0503020204020204" charset="-122"/>
                  <a:ea typeface="微软雅黑" panose="020B0503020204020204" charset="-122"/>
                </a:rPr>
                <a:t>、</a:t>
              </a:r>
              <a:r>
                <a:rPr lang="en-US" altLang="zh-CN" sz="1600" b="0" dirty="0" smtClean="0">
                  <a:solidFill>
                    <a:schemeClr val="tx1"/>
                  </a:solidFill>
                  <a:latin typeface="微软雅黑" panose="020B0503020204020204" charset="-122"/>
                  <a:ea typeface="微软雅黑" panose="020B0503020204020204" charset="-122"/>
                </a:rPr>
                <a:t>SPARC</a:t>
              </a:r>
              <a:r>
                <a:rPr lang="zh-CN" altLang="en-US" sz="1600" b="0" dirty="0" smtClean="0">
                  <a:solidFill>
                    <a:schemeClr val="tx1"/>
                  </a:solidFill>
                  <a:latin typeface="微软雅黑" panose="020B0503020204020204" charset="-122"/>
                  <a:ea typeface="微软雅黑" panose="020B0503020204020204" charset="-122"/>
                </a:rPr>
                <a:t>、</a:t>
              </a:r>
              <a:r>
                <a:rPr lang="en-US" altLang="zh-CN" sz="1600" b="0" dirty="0" smtClean="0">
                  <a:solidFill>
                    <a:schemeClr val="tx1"/>
                  </a:solidFill>
                  <a:latin typeface="微软雅黑" panose="020B0503020204020204" charset="-122"/>
                  <a:ea typeface="微软雅黑" panose="020B0503020204020204" charset="-122"/>
                </a:rPr>
                <a:t>PPC</a:t>
              </a:r>
              <a:r>
                <a:rPr lang="zh-CN" altLang="en-US" sz="1600" b="0" dirty="0" smtClean="0">
                  <a:solidFill>
                    <a:schemeClr val="tx1"/>
                  </a:solidFill>
                  <a:latin typeface="微软雅黑" panose="020B0503020204020204" charset="-122"/>
                  <a:ea typeface="微软雅黑" panose="020B0503020204020204" charset="-122"/>
                </a:rPr>
                <a:t>等</a:t>
              </a:r>
              <a:endParaRPr lang="en-US" altLang="zh-CN" sz="1600" b="0" dirty="0" smtClean="0">
                <a:solidFill>
                  <a:schemeClr val="tx1"/>
                </a:solidFill>
                <a:latin typeface="微软雅黑" panose="020B0503020204020204" charset="-122"/>
                <a:ea typeface="微软雅黑" panose="020B0503020204020204" charset="-122"/>
              </a:endParaRPr>
            </a:p>
          </p:txBody>
        </p:sp>
        <p:sp>
          <p:nvSpPr>
            <p:cNvPr id="21" name="右箭头 20"/>
            <p:cNvSpPr/>
            <p:nvPr/>
          </p:nvSpPr>
          <p:spPr>
            <a:xfrm>
              <a:off x="667827" y="2678961"/>
              <a:ext cx="487680" cy="256032"/>
            </a:xfrm>
            <a:prstGeom prst="rightArrow">
              <a:avLst/>
            </a:prstGeom>
            <a:solidFill>
              <a:schemeClr val="accent5">
                <a:lumMod val="75000"/>
              </a:schemeClr>
            </a:solidFill>
            <a:ln>
              <a:noFill/>
            </a:ln>
            <a:effectLst>
              <a:outerShdw blurRad="50800" dist="38100" dir="2700000" algn="tl" rotWithShape="0">
                <a:prstClr val="black">
                  <a:alpha val="40000"/>
                </a:prstClr>
              </a:outerShdw>
              <a:softEdge rad="12700"/>
            </a:effectLst>
            <a:scene3d>
              <a:camera prst="orthographicFront"/>
              <a:lightRig rig="threePt" dir="t"/>
            </a:scene3d>
            <a:sp3d prstMaterial="metal">
              <a:bevelT w="165100" prst="coolSlan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0">
                <a:solidFill>
                  <a:schemeClr val="tx1"/>
                </a:solidFill>
                <a:latin typeface="微软雅黑" panose="020B0503020204020204" charset="-122"/>
                <a:ea typeface="微软雅黑" panose="020B0503020204020204" charset="-122"/>
              </a:endParaRPr>
            </a:p>
          </p:txBody>
        </p:sp>
      </p:grpSp>
      <p:grpSp>
        <p:nvGrpSpPr>
          <p:cNvPr id="22" name="组合 31"/>
          <p:cNvGrpSpPr/>
          <p:nvPr/>
        </p:nvGrpSpPr>
        <p:grpSpPr bwMode="auto">
          <a:xfrm>
            <a:off x="2711783" y="4182760"/>
            <a:ext cx="6912768" cy="542384"/>
            <a:chOff x="667827" y="2484384"/>
            <a:chExt cx="2461737" cy="645180"/>
          </a:xfrm>
        </p:grpSpPr>
        <p:sp>
          <p:nvSpPr>
            <p:cNvPr id="23" name="圆角矩形 22"/>
            <p:cNvSpPr/>
            <p:nvPr/>
          </p:nvSpPr>
          <p:spPr>
            <a:xfrm>
              <a:off x="1155507" y="2484384"/>
              <a:ext cx="1974057" cy="645180"/>
            </a:xfrm>
            <a:prstGeom prst="roundRect">
              <a:avLst/>
            </a:prstGeom>
            <a:solidFill>
              <a:schemeClr val="accent5">
                <a:lumMod val="75000"/>
              </a:schemeClr>
            </a:solidFill>
            <a:ln>
              <a:noFill/>
            </a:ln>
            <a:effectLst>
              <a:outerShdw blurRad="50800" dist="38100" dir="2700000" algn="tl" rotWithShape="0">
                <a:prstClr val="black">
                  <a:alpha val="40000"/>
                </a:prstClr>
              </a:outerShdw>
              <a:softEdge rad="12700"/>
            </a:effectLst>
            <a:scene3d>
              <a:camera prst="orthographicFront"/>
              <a:lightRig rig="threePt" dir="t"/>
            </a:scene3d>
            <a:sp3d prstMaterial="metal">
              <a:bevelT w="165100" prst="coolSlan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0" dirty="0" smtClean="0">
                  <a:solidFill>
                    <a:schemeClr val="tx1"/>
                  </a:solidFill>
                  <a:latin typeface="微软雅黑" panose="020B0503020204020204" charset="-122"/>
                  <a:ea typeface="微软雅黑" panose="020B0503020204020204" charset="-122"/>
                </a:rPr>
                <a:t>丰富外设支持，由简到难，锻炼动手能力，验证课本知识</a:t>
              </a:r>
              <a:endParaRPr lang="en-US" altLang="zh-CN" sz="1600" b="0" dirty="0" smtClean="0">
                <a:solidFill>
                  <a:schemeClr val="tx1"/>
                </a:solidFill>
                <a:latin typeface="微软雅黑" panose="020B0503020204020204" charset="-122"/>
                <a:ea typeface="微软雅黑" panose="020B0503020204020204" charset="-122"/>
              </a:endParaRPr>
            </a:p>
          </p:txBody>
        </p:sp>
        <p:sp>
          <p:nvSpPr>
            <p:cNvPr id="24" name="右箭头 23"/>
            <p:cNvSpPr/>
            <p:nvPr/>
          </p:nvSpPr>
          <p:spPr>
            <a:xfrm>
              <a:off x="667827" y="2678961"/>
              <a:ext cx="487680" cy="256032"/>
            </a:xfrm>
            <a:prstGeom prst="rightArrow">
              <a:avLst/>
            </a:prstGeom>
            <a:solidFill>
              <a:schemeClr val="accent5">
                <a:lumMod val="75000"/>
              </a:schemeClr>
            </a:solidFill>
            <a:ln>
              <a:noFill/>
            </a:ln>
            <a:effectLst>
              <a:outerShdw blurRad="50800" dist="38100" dir="2700000" algn="tl" rotWithShape="0">
                <a:prstClr val="black">
                  <a:alpha val="40000"/>
                </a:prstClr>
              </a:outerShdw>
              <a:softEdge rad="12700"/>
            </a:effectLst>
            <a:scene3d>
              <a:camera prst="orthographicFront"/>
              <a:lightRig rig="threePt" dir="t"/>
            </a:scene3d>
            <a:sp3d prstMaterial="metal">
              <a:bevelT w="165100" prst="coolSlan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0">
                <a:solidFill>
                  <a:schemeClr val="tx1"/>
                </a:solidFill>
                <a:latin typeface="微软雅黑" panose="020B0503020204020204" charset="-122"/>
                <a:ea typeface="微软雅黑" panose="020B0503020204020204" charset="-122"/>
              </a:endParaRPr>
            </a:p>
          </p:txBody>
        </p:sp>
      </p:grpSp>
      <p:grpSp>
        <p:nvGrpSpPr>
          <p:cNvPr id="25" name="组合 31"/>
          <p:cNvGrpSpPr/>
          <p:nvPr/>
        </p:nvGrpSpPr>
        <p:grpSpPr bwMode="auto">
          <a:xfrm>
            <a:off x="2711783" y="5190872"/>
            <a:ext cx="6912768" cy="542384"/>
            <a:chOff x="667827" y="2484384"/>
            <a:chExt cx="2461737" cy="645180"/>
          </a:xfrm>
        </p:grpSpPr>
        <p:sp>
          <p:nvSpPr>
            <p:cNvPr id="26" name="圆角矩形 25"/>
            <p:cNvSpPr/>
            <p:nvPr/>
          </p:nvSpPr>
          <p:spPr>
            <a:xfrm>
              <a:off x="1155507" y="2484384"/>
              <a:ext cx="1974057" cy="645180"/>
            </a:xfrm>
            <a:prstGeom prst="roundRect">
              <a:avLst/>
            </a:prstGeom>
            <a:solidFill>
              <a:schemeClr val="accent5">
                <a:lumMod val="75000"/>
              </a:schemeClr>
            </a:solidFill>
            <a:ln>
              <a:noFill/>
            </a:ln>
            <a:effectLst>
              <a:outerShdw blurRad="50800" dist="38100" dir="2700000" algn="tl" rotWithShape="0">
                <a:prstClr val="black">
                  <a:alpha val="40000"/>
                </a:prstClr>
              </a:outerShdw>
              <a:softEdge rad="12700"/>
            </a:effectLst>
            <a:scene3d>
              <a:camera prst="orthographicFront"/>
              <a:lightRig rig="threePt" dir="t"/>
            </a:scene3d>
            <a:sp3d prstMaterial="metal">
              <a:bevelT w="165100" prst="coolSlan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0" dirty="0" smtClean="0">
                  <a:solidFill>
                    <a:schemeClr val="tx1"/>
                  </a:solidFill>
                  <a:latin typeface="微软雅黑" panose="020B0503020204020204" charset="-122"/>
                  <a:ea typeface="微软雅黑" panose="020B0503020204020204" charset="-122"/>
                </a:rPr>
                <a:t>完善的代码调试环境，加强学生理解，缩短学习时间</a:t>
              </a:r>
              <a:endParaRPr lang="en-US" altLang="zh-CN" sz="1600" b="0" dirty="0" smtClean="0">
                <a:solidFill>
                  <a:schemeClr val="tx1"/>
                </a:solidFill>
                <a:latin typeface="微软雅黑" panose="020B0503020204020204" charset="-122"/>
                <a:ea typeface="微软雅黑" panose="020B0503020204020204" charset="-122"/>
              </a:endParaRPr>
            </a:p>
          </p:txBody>
        </p:sp>
        <p:sp>
          <p:nvSpPr>
            <p:cNvPr id="27" name="右箭头 26"/>
            <p:cNvSpPr/>
            <p:nvPr/>
          </p:nvSpPr>
          <p:spPr>
            <a:xfrm>
              <a:off x="667827" y="2678961"/>
              <a:ext cx="487680" cy="256032"/>
            </a:xfrm>
            <a:prstGeom prst="rightArrow">
              <a:avLst/>
            </a:prstGeom>
            <a:solidFill>
              <a:schemeClr val="accent5">
                <a:lumMod val="75000"/>
              </a:schemeClr>
            </a:solidFill>
            <a:ln>
              <a:noFill/>
            </a:ln>
            <a:effectLst>
              <a:outerShdw blurRad="50800" dist="38100" dir="2700000" algn="tl" rotWithShape="0">
                <a:prstClr val="black">
                  <a:alpha val="40000"/>
                </a:prstClr>
              </a:outerShdw>
              <a:softEdge rad="12700"/>
            </a:effectLst>
            <a:scene3d>
              <a:camera prst="orthographicFront"/>
              <a:lightRig rig="threePt" dir="t"/>
            </a:scene3d>
            <a:sp3d prstMaterial="metal">
              <a:bevelT w="165100" prst="coolSlan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0">
                <a:solidFill>
                  <a:schemeClr val="tx1"/>
                </a:solidFill>
                <a:latin typeface="微软雅黑" panose="020B0503020204020204" charset="-122"/>
                <a:ea typeface="微软雅黑" panose="020B0503020204020204" charset="-122"/>
              </a:endParaRPr>
            </a:p>
          </p:txBody>
        </p:sp>
      </p:grpSp>
      <p:sp>
        <p:nvSpPr>
          <p:cNvPr id="2" name="文本框 1"/>
          <p:cNvSpPr txBox="1"/>
          <p:nvPr/>
        </p:nvSpPr>
        <p:spPr>
          <a:xfrm>
            <a:off x="1412240" y="268605"/>
            <a:ext cx="8801735" cy="640080"/>
          </a:xfrm>
          <a:prstGeom prst="rect">
            <a:avLst/>
          </a:prstGeom>
          <a:noFill/>
        </p:spPr>
        <p:txBody>
          <a:bodyPr wrap="square" rtlCol="0" anchor="t">
            <a:spAutoFit/>
          </a:bodyPr>
          <a:lstStyle/>
          <a:p>
            <a:pPr algn="ctr"/>
            <a:r>
              <a:rPr lang="zh-CN" altLang="en-US" sz="3600">
                <a:solidFill>
                  <a:schemeClr val="accent1"/>
                </a:solidFill>
                <a:sym typeface="+mn-ea"/>
              </a:rPr>
              <a:t>嵌入式系统虚拟硬件实验平台设计理念</a:t>
            </a:r>
          </a:p>
        </p:txBody>
      </p:sp>
      <p:sp>
        <p:nvSpPr>
          <p:cNvPr id="3" name="日期占位符 2"/>
          <p:cNvSpPr>
            <a:spLocks noGrp="1"/>
          </p:cNvSpPr>
          <p:nvPr>
            <p:ph type="dt" sz="half" idx="10"/>
          </p:nvPr>
        </p:nvSpPr>
        <p:spPr/>
        <p:txBody>
          <a:bodyPr/>
          <a:lstStyle/>
          <a:p>
            <a:fld id="{7330C967-BE95-40BF-9FDE-7362173E9F87}" type="datetime1">
              <a:rPr lang="zh-CN" altLang="en-US" smtClean="0"/>
              <a:t>2017/6/3</a:t>
            </a:fld>
            <a:endParaRPr lang="zh-CN" altLang="en-US"/>
          </a:p>
        </p:txBody>
      </p:sp>
      <p:sp>
        <p:nvSpPr>
          <p:cNvPr id="4" name="灯片编号占位符 3"/>
          <p:cNvSpPr>
            <a:spLocks noGrp="1"/>
          </p:cNvSpPr>
          <p:nvPr>
            <p:ph type="sldNum" sz="quarter" idx="12"/>
          </p:nvPr>
        </p:nvSpPr>
        <p:spPr/>
        <p:txBody>
          <a:bodyPr/>
          <a:lstStyle/>
          <a:p>
            <a:fld id="{2925DAEE-876B-4B4D-8AF4-85D66E2F423B}" type="slidenum">
              <a:rPr lang="zh-CN" altLang="en-US" smtClean="0"/>
              <a:t>28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nodeType="with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par>
                                <p:cTn id="20" presetID="22" presetClass="entr" presetSubtype="8" fill="hold" nodeType="withEffect">
                                  <p:stCondLst>
                                    <p:cond delay="200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bwMode="auto">
          <a:xfrm>
            <a:off x="1474152" y="865584"/>
            <a:ext cx="9229726" cy="558775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9pPr>
          </a:lstStyle>
          <a:p>
            <a:pPr marL="0" indent="0" eaLnBrk="1" hangingPunct="1">
              <a:lnSpc>
                <a:spcPts val="3200"/>
              </a:lnSpc>
              <a:buFontTx/>
              <a:buNone/>
              <a:defRPr/>
            </a:pPr>
            <a:r>
              <a:rPr lang="zh-CN" altLang="en-US" sz="2000" b="1" kern="0" dirty="0" smtClean="0">
                <a:latin typeface="华文楷体" panose="02010600040101010101" pitchFamily="2" charset="-122"/>
                <a:ea typeface="华文楷体" panose="02010600040101010101" pitchFamily="2" charset="-122"/>
              </a:rPr>
              <a:t>      该</a:t>
            </a:r>
            <a:r>
              <a:rPr lang="zh-CN" altLang="en-US" sz="2000" b="1" kern="0" dirty="0">
                <a:latin typeface="华文楷体" panose="02010600040101010101" pitchFamily="2" charset="-122"/>
                <a:ea typeface="华文楷体" panose="02010600040101010101" pitchFamily="2" charset="-122"/>
              </a:rPr>
              <a:t>平台</a:t>
            </a:r>
            <a:r>
              <a:rPr lang="zh-CN" altLang="en-US" sz="2000" b="1" kern="0" dirty="0" smtClean="0">
                <a:latin typeface="华文楷体" panose="02010600040101010101" pitchFamily="2" charset="-122"/>
                <a:ea typeface="华文楷体" panose="02010600040101010101" pitchFamily="2" charset="-122"/>
              </a:rPr>
              <a:t>主要包括：硬件</a:t>
            </a:r>
            <a:r>
              <a:rPr lang="zh-CN" altLang="en-US" sz="2000" b="1" kern="0" dirty="0">
                <a:latin typeface="华文楷体" panose="02010600040101010101" pitchFamily="2" charset="-122"/>
                <a:ea typeface="华文楷体" panose="02010600040101010101" pitchFamily="2" charset="-122"/>
              </a:rPr>
              <a:t>仿真实验</a:t>
            </a:r>
            <a:r>
              <a:rPr lang="zh-CN" altLang="en-US" sz="2000" b="1" kern="0" dirty="0" smtClean="0">
                <a:latin typeface="华文楷体" panose="02010600040101010101" pitchFamily="2" charset="-122"/>
                <a:ea typeface="华文楷体" panose="02010600040101010101" pitchFamily="2" charset="-122"/>
              </a:rPr>
              <a:t>平台、通信测试外端和集成开发与调试环境三部分</a:t>
            </a:r>
            <a:r>
              <a:rPr lang="zh-CN" altLang="en-US" sz="2000" b="1" kern="0" dirty="0">
                <a:latin typeface="华文楷体" panose="02010600040101010101" pitchFamily="2" charset="-122"/>
                <a:ea typeface="华文楷体" panose="02010600040101010101" pitchFamily="2" charset="-122"/>
              </a:rPr>
              <a:t>，</a:t>
            </a:r>
            <a:r>
              <a:rPr lang="zh-CN" altLang="en-US" sz="2000" b="1" kern="0" dirty="0" smtClean="0">
                <a:latin typeface="华文楷体" panose="02010600040101010101" pitchFamily="2" charset="-122"/>
                <a:ea typeface="华文楷体" panose="02010600040101010101" pitchFamily="2" charset="-122"/>
              </a:rPr>
              <a:t>其中</a:t>
            </a:r>
            <a:r>
              <a:rPr lang="zh-CN" altLang="en-US" sz="2000" b="1" kern="0" dirty="0">
                <a:latin typeface="华文楷体" panose="02010600040101010101" pitchFamily="2" charset="-122"/>
                <a:ea typeface="华文楷体" panose="02010600040101010101" pitchFamily="2" charset="-122"/>
              </a:rPr>
              <a:t>硬件仿真实验</a:t>
            </a:r>
            <a:r>
              <a:rPr lang="zh-CN" altLang="en-US" sz="2000" b="1" kern="0" dirty="0" smtClean="0">
                <a:latin typeface="华文楷体" panose="02010600040101010101" pitchFamily="2" charset="-122"/>
                <a:ea typeface="华文楷体" panose="02010600040101010101" pitchFamily="2" charset="-122"/>
              </a:rPr>
              <a:t>平台可以加载课程所需的硬件配置信息并模拟计算机硬件系统，模拟运行用户的嵌入式软件代码；</a:t>
            </a:r>
            <a:r>
              <a:rPr lang="zh-CN" altLang="en-US" sz="2000" b="1" kern="0" dirty="0">
                <a:latin typeface="华文楷体" panose="02010600040101010101" pitchFamily="2" charset="-122"/>
                <a:ea typeface="华文楷体" panose="02010600040101010101" pitchFamily="2" charset="-122"/>
              </a:rPr>
              <a:t>通信测试外</a:t>
            </a:r>
            <a:r>
              <a:rPr lang="zh-CN" altLang="en-US" sz="2000" b="1" kern="0" dirty="0" smtClean="0">
                <a:latin typeface="华文楷体" panose="02010600040101010101" pitchFamily="2" charset="-122"/>
                <a:ea typeface="华文楷体" panose="02010600040101010101" pitchFamily="2" charset="-122"/>
              </a:rPr>
              <a:t>端则是仿真外部通信端，辅助完成闭环</a:t>
            </a:r>
            <a:r>
              <a:rPr lang="zh-CN" altLang="en-US" sz="2000" b="1" kern="0" dirty="0">
                <a:latin typeface="华文楷体" panose="02010600040101010101" pitchFamily="2" charset="-122"/>
                <a:ea typeface="华文楷体" panose="02010600040101010101" pitchFamily="2" charset="-122"/>
              </a:rPr>
              <a:t>测试；集成开发与调试</a:t>
            </a:r>
            <a:r>
              <a:rPr lang="zh-CN" altLang="en-US" sz="2000" b="1" kern="0" dirty="0" smtClean="0">
                <a:latin typeface="华文楷体" panose="02010600040101010101" pitchFamily="2" charset="-122"/>
                <a:ea typeface="华文楷体" panose="02010600040101010101" pitchFamily="2" charset="-122"/>
              </a:rPr>
              <a:t>环境为用户提供功能丰富的图形化程序开发与仿真调试能力。</a:t>
            </a:r>
            <a:endParaRPr lang="en-US" altLang="zh-CN" sz="2000" b="1" kern="0" dirty="0" smtClean="0">
              <a:latin typeface="华文楷体" panose="02010600040101010101" pitchFamily="2" charset="-122"/>
              <a:ea typeface="华文楷体" panose="02010600040101010101" pitchFamily="2" charset="-122"/>
            </a:endParaRPr>
          </a:p>
          <a:p>
            <a:pPr marL="0" indent="0" eaLnBrk="1" hangingPunct="1">
              <a:lnSpc>
                <a:spcPts val="3200"/>
              </a:lnSpc>
              <a:buFontTx/>
              <a:buNone/>
              <a:defRPr/>
            </a:pPr>
            <a:r>
              <a:rPr lang="en-US" altLang="ko-KR" sz="2000" b="1" kern="0" dirty="0">
                <a:latin typeface="华文楷体" panose="02010600040101010101" pitchFamily="2" charset="-122"/>
                <a:ea typeface="华文楷体" panose="02010600040101010101" pitchFamily="2" charset="-122"/>
              </a:rPr>
              <a:t> </a:t>
            </a:r>
            <a:r>
              <a:rPr lang="en-US" altLang="ko-KR" sz="2000" b="1" kern="0" dirty="0" smtClean="0">
                <a:latin typeface="华文楷体" panose="02010600040101010101" pitchFamily="2" charset="-122"/>
                <a:ea typeface="华文楷体" panose="02010600040101010101" pitchFamily="2" charset="-122"/>
              </a:rPr>
              <a:t>     </a:t>
            </a:r>
            <a:endParaRPr lang="ko-KR" altLang="en-US" sz="2000" b="1" kern="0" dirty="0">
              <a:latin typeface="华文楷体" panose="02010600040101010101" pitchFamily="2" charset="-122"/>
            </a:endParaRPr>
          </a:p>
        </p:txBody>
      </p:sp>
      <p:sp>
        <p:nvSpPr>
          <p:cNvPr id="14" name="矩形 13"/>
          <p:cNvSpPr/>
          <p:nvPr/>
        </p:nvSpPr>
        <p:spPr>
          <a:xfrm>
            <a:off x="-7609522" y="5949280"/>
            <a:ext cx="9144000" cy="79513"/>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9557" y="3284985"/>
            <a:ext cx="2755251" cy="2376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962" t="-1891" r="7745" b="1891"/>
          <a:stretch>
            <a:fillRect/>
          </a:stretch>
        </p:blipFill>
        <p:spPr bwMode="auto">
          <a:xfrm>
            <a:off x="5697910" y="3284984"/>
            <a:ext cx="4142665" cy="2376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1336675" y="203200"/>
            <a:ext cx="8801735" cy="640080"/>
          </a:xfrm>
          <a:prstGeom prst="rect">
            <a:avLst/>
          </a:prstGeom>
          <a:noFill/>
        </p:spPr>
        <p:txBody>
          <a:bodyPr wrap="square" rtlCol="0" anchor="t">
            <a:spAutoFit/>
          </a:bodyPr>
          <a:lstStyle/>
          <a:p>
            <a:pPr algn="ctr"/>
            <a:r>
              <a:rPr lang="zh-CN" altLang="en-US" sz="3600">
                <a:solidFill>
                  <a:schemeClr val="accent1"/>
                </a:solidFill>
                <a:sym typeface="+mn-ea"/>
              </a:rPr>
              <a:t>嵌入式系统虚拟硬件实验平台功能</a:t>
            </a:r>
          </a:p>
        </p:txBody>
      </p:sp>
      <p:sp>
        <p:nvSpPr>
          <p:cNvPr id="3" name="日期占位符 2"/>
          <p:cNvSpPr>
            <a:spLocks noGrp="1"/>
          </p:cNvSpPr>
          <p:nvPr>
            <p:ph type="dt" sz="half" idx="10"/>
          </p:nvPr>
        </p:nvSpPr>
        <p:spPr/>
        <p:txBody>
          <a:bodyPr/>
          <a:lstStyle/>
          <a:p>
            <a:fld id="{E84E1412-243F-46D8-8023-F6EE33FBAE01}" type="datetime1">
              <a:rPr lang="zh-CN" altLang="en-US" smtClean="0"/>
              <a:t>2017/6/3</a:t>
            </a:fld>
            <a:endParaRPr lang="zh-CN" altLang="en-US"/>
          </a:p>
        </p:txBody>
      </p:sp>
      <p:sp>
        <p:nvSpPr>
          <p:cNvPr id="4" name="灯片编号占位符 3"/>
          <p:cNvSpPr>
            <a:spLocks noGrp="1"/>
          </p:cNvSpPr>
          <p:nvPr>
            <p:ph type="sldNum" sz="quarter" idx="12"/>
          </p:nvPr>
        </p:nvSpPr>
        <p:spPr/>
        <p:txBody>
          <a:bodyPr/>
          <a:lstStyle/>
          <a:p>
            <a:fld id="{2925DAEE-876B-4B4D-8AF4-85D66E2F423B}" type="slidenum">
              <a:rPr lang="zh-CN" altLang="en-US" smtClean="0"/>
              <a:t>29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nodeType="withEffect">
                                  <p:stCondLst>
                                    <p:cond delay="0"/>
                                  </p:stCondLst>
                                  <p:childTnLst>
                                    <p:animMotion origin="layout" path="M 1.66667E-6 -4.81481E-6 L 2.01458 -0.00578 " pathEditMode="relative" rAng="0" ptsTypes="AA">
                                      <p:cBhvr>
                                        <p:cTn id="6" dur="2000" fill="hold"/>
                                        <p:tgtEl>
                                          <p:spTgt spid="14"/>
                                        </p:tgtEl>
                                        <p:attrNameLst>
                                          <p:attrName>ppt_x</p:attrName>
                                          <p:attrName>ppt_y</p:attrName>
                                        </p:attrNameLst>
                                      </p:cBhvr>
                                      <p:rCtr x="100729" y="-301"/>
                                    </p:animMotion>
                                  </p:childTnLst>
                                </p:cTn>
                              </p:par>
                              <p:par>
                                <p:cTn id="7" presetID="14" presetClass="entr" presetSubtype="1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randombar(horizontal)">
                                      <p:cBhvr>
                                        <p:cTn id="9" dur="500"/>
                                        <p:tgtEl>
                                          <p:spTgt spid="7"/>
                                        </p:tgtEl>
                                      </p:cBhvr>
                                    </p:animEffect>
                                  </p:childTnLst>
                                </p:cTn>
                              </p:par>
                              <p:par>
                                <p:cTn id="10" presetID="14" presetClass="entr" presetSubtype="1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计算机硬件课程实验存在的问题</a:t>
            </a:r>
            <a:r>
              <a:rPr lang="en-US" altLang="zh-CN">
                <a:sym typeface="+mn-ea"/>
              </a:rPr>
              <a:t>-I</a:t>
            </a:r>
          </a:p>
        </p:txBody>
      </p:sp>
      <p:sp>
        <p:nvSpPr>
          <p:cNvPr id="3" name="内容占位符 2"/>
          <p:cNvSpPr>
            <a:spLocks noGrp="1"/>
          </p:cNvSpPr>
          <p:nvPr>
            <p:ph sz="half" idx="1"/>
          </p:nvPr>
        </p:nvSpPr>
        <p:spPr/>
        <p:txBody>
          <a:bodyPr/>
          <a:lstStyle/>
          <a:p>
            <a:r>
              <a:rPr lang="zh-CN" altLang="en-US"/>
              <a:t>对学校来讲</a:t>
            </a:r>
          </a:p>
          <a:p>
            <a:pPr lvl="1"/>
            <a:r>
              <a:rPr lang="zh-CN" altLang="en-US">
                <a:latin typeface="楷体_GB2312" panose="02010609030101010101" charset="-122"/>
                <a:ea typeface="楷体_GB2312" panose="02010609030101010101" charset="-122"/>
              </a:rPr>
              <a:t>实验室面积有限</a:t>
            </a:r>
          </a:p>
          <a:p>
            <a:pPr lvl="1"/>
            <a:r>
              <a:rPr lang="zh-CN" altLang="en-US">
                <a:latin typeface="楷体_GB2312" panose="02010609030101010101" charset="-122"/>
                <a:ea typeface="楷体_GB2312" panose="02010609030101010101" charset="-122"/>
              </a:rPr>
              <a:t>实验学时有限</a:t>
            </a:r>
          </a:p>
          <a:p>
            <a:pPr lvl="1"/>
            <a:r>
              <a:rPr lang="zh-CN" altLang="en-US">
                <a:latin typeface="楷体_GB2312" panose="02010609030101010101" charset="-122"/>
                <a:ea typeface="楷体_GB2312" panose="02010609030101010101" charset="-122"/>
              </a:rPr>
              <a:t>实验箱功能有限</a:t>
            </a:r>
          </a:p>
          <a:p>
            <a:pPr lvl="1"/>
            <a:r>
              <a:rPr lang="zh-CN" altLang="en-US">
                <a:latin typeface="楷体_GB2312" panose="02010609030101010101" charset="-122"/>
                <a:ea typeface="楷体_GB2312" panose="02010609030101010101" charset="-122"/>
              </a:rPr>
              <a:t>实验内容有限</a:t>
            </a:r>
          </a:p>
          <a:p>
            <a:pPr lvl="1"/>
            <a:r>
              <a:rPr lang="zh-CN" altLang="en-US">
                <a:latin typeface="楷体_GB2312" panose="02010609030101010101" charset="-122"/>
                <a:ea typeface="楷体_GB2312" panose="02010609030101010101" charset="-122"/>
              </a:rPr>
              <a:t>实验指导教师有限</a:t>
            </a:r>
          </a:p>
          <a:p>
            <a:pPr lvl="1"/>
            <a:r>
              <a:rPr lang="zh-CN" altLang="en-US">
                <a:latin typeface="楷体_GB2312" panose="02010609030101010101" charset="-122"/>
                <a:ea typeface="楷体_GB2312" panose="02010609030101010101" charset="-122"/>
              </a:rPr>
              <a:t>实验室开放？</a:t>
            </a:r>
          </a:p>
        </p:txBody>
      </p:sp>
      <p:sp>
        <p:nvSpPr>
          <p:cNvPr id="4" name="内容占位符 3"/>
          <p:cNvSpPr>
            <a:spLocks noGrp="1"/>
          </p:cNvSpPr>
          <p:nvPr>
            <p:ph sz="half" idx="2"/>
          </p:nvPr>
        </p:nvSpPr>
        <p:spPr/>
        <p:txBody>
          <a:bodyPr/>
          <a:lstStyle/>
          <a:p>
            <a:r>
              <a:rPr lang="zh-CN" altLang="en-US" dirty="0"/>
              <a:t>对学生来讲</a:t>
            </a:r>
          </a:p>
          <a:p>
            <a:pPr lvl="1"/>
            <a:r>
              <a:rPr lang="zh-CN" altLang="en-US" dirty="0">
                <a:latin typeface="楷体_GB2312" panose="02010609030101010101" charset="-122"/>
                <a:ea typeface="楷体_GB2312" panose="02010609030101010101" charset="-122"/>
              </a:rPr>
              <a:t>上实验课很拥挤</a:t>
            </a:r>
          </a:p>
          <a:p>
            <a:pPr lvl="1"/>
            <a:r>
              <a:rPr lang="zh-CN" altLang="en-US" dirty="0">
                <a:latin typeface="楷体_GB2312" panose="02010609030101010101" charset="-122"/>
                <a:ea typeface="楷体_GB2312" panose="02010609030101010101" charset="-122"/>
              </a:rPr>
              <a:t>实验内容几乎一致，可以借鉴</a:t>
            </a:r>
          </a:p>
          <a:p>
            <a:pPr lvl="1"/>
            <a:r>
              <a:rPr lang="zh-CN" altLang="en-US" dirty="0">
                <a:latin typeface="楷体_GB2312" panose="02010609030101010101" charset="-122"/>
                <a:ea typeface="楷体_GB2312" panose="02010609030101010101" charset="-122"/>
              </a:rPr>
              <a:t>没有创新性和吸引性</a:t>
            </a:r>
          </a:p>
          <a:p>
            <a:pPr lvl="1"/>
            <a:r>
              <a:rPr lang="zh-CN" altLang="en-US" dirty="0">
                <a:latin typeface="楷体_GB2312" panose="02010609030101010101" charset="-122"/>
                <a:ea typeface="楷体_GB2312" panose="02010609030101010101" charset="-122"/>
              </a:rPr>
              <a:t>实验内容与课程内容联系性</a:t>
            </a:r>
            <a:r>
              <a:rPr lang="zh-CN" altLang="en-US" dirty="0" smtClean="0">
                <a:latin typeface="楷体_GB2312" panose="02010609030101010101" charset="-122"/>
                <a:ea typeface="楷体_GB2312" panose="02010609030101010101" charset="-122"/>
              </a:rPr>
              <a:t>似乎很强</a:t>
            </a:r>
            <a:r>
              <a:rPr lang="zh-CN" altLang="en-US" dirty="0">
                <a:latin typeface="楷体_GB2312" panose="02010609030101010101" charset="-122"/>
                <a:ea typeface="楷体_GB2312" panose="02010609030101010101" charset="-122"/>
              </a:rPr>
              <a:t>，做完实验所获甚少</a:t>
            </a:r>
          </a:p>
          <a:p>
            <a:pPr lvl="1"/>
            <a:r>
              <a:rPr lang="zh-CN" altLang="en-US" dirty="0">
                <a:latin typeface="楷体_GB2312" panose="02010609030101010101" charset="-122"/>
                <a:ea typeface="楷体_GB2312" panose="02010609030101010101" charset="-122"/>
              </a:rPr>
              <a:t>实验与动手能力关系不大</a:t>
            </a:r>
          </a:p>
          <a:p>
            <a:pPr lvl="1"/>
            <a:r>
              <a:rPr lang="zh-CN" altLang="en-US" dirty="0">
                <a:latin typeface="楷体_GB2312" panose="02010609030101010101" charset="-122"/>
                <a:ea typeface="楷体_GB2312" panose="02010609030101010101" charset="-122"/>
              </a:rPr>
              <a:t>实验课程分数较少，甚至放弃也无所谓</a:t>
            </a:r>
          </a:p>
          <a:p>
            <a:pPr lvl="1"/>
            <a:endParaRPr lang="zh-CN" altLang="en-US" dirty="0">
              <a:latin typeface="楷体_GB2312" panose="02010609030101010101" charset="-122"/>
              <a:ea typeface="楷体_GB2312" panose="02010609030101010101" charset="-122"/>
            </a:endParaRPr>
          </a:p>
        </p:txBody>
      </p:sp>
      <p:pic>
        <p:nvPicPr>
          <p:cNvPr id="5" name="图片 4"/>
          <p:cNvPicPr>
            <a:picLocks noChangeAspect="1"/>
          </p:cNvPicPr>
          <p:nvPr/>
        </p:nvPicPr>
        <p:blipFill>
          <a:blip r:embed="rId3"/>
          <a:stretch>
            <a:fillRect/>
          </a:stretch>
        </p:blipFill>
        <p:spPr>
          <a:xfrm>
            <a:off x="3864610" y="4368800"/>
            <a:ext cx="2155190" cy="1616075"/>
          </a:xfrm>
          <a:prstGeom prst="rect">
            <a:avLst/>
          </a:prstGeom>
        </p:spPr>
      </p:pic>
      <p:sp>
        <p:nvSpPr>
          <p:cNvPr id="6" name="日期占位符 5"/>
          <p:cNvSpPr>
            <a:spLocks noGrp="1"/>
          </p:cNvSpPr>
          <p:nvPr>
            <p:ph type="dt" sz="half" idx="10"/>
          </p:nvPr>
        </p:nvSpPr>
        <p:spPr/>
        <p:txBody>
          <a:bodyPr/>
          <a:lstStyle/>
          <a:p>
            <a:fld id="{32F84EE7-82B0-46BE-A96C-D56C2905B6CB}" type="datetime1">
              <a:rPr lang="zh-CN" altLang="en-US" smtClean="0"/>
              <a:t>2017/6/3</a:t>
            </a:fld>
            <a:endParaRPr lang="zh-CN" altLang="en-US"/>
          </a:p>
        </p:txBody>
      </p:sp>
      <p:sp>
        <p:nvSpPr>
          <p:cNvPr id="7" name="灯片编号占位符 6"/>
          <p:cNvSpPr>
            <a:spLocks noGrp="1"/>
          </p:cNvSpPr>
          <p:nvPr>
            <p:ph type="sldNum" sz="quarter" idx="12"/>
          </p:nvPr>
        </p:nvSpPr>
        <p:spPr/>
        <p:txBody>
          <a:bodyPr/>
          <a:lstStyle/>
          <a:p>
            <a:fld id="{2925DAEE-876B-4B4D-8AF4-85D66E2F423B}" type="slidenum">
              <a:rPr lang="zh-CN" altLang="en-US" smtClean="0"/>
              <a:t>3</a:t>
            </a:fld>
            <a:endParaRPr lang="zh-CN" altLang="en-US"/>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374" y="908720"/>
            <a:ext cx="6298001"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a:spLocks noChangeArrowheads="1"/>
          </p:cNvSpPr>
          <p:nvPr/>
        </p:nvSpPr>
        <p:spPr bwMode="auto">
          <a:xfrm>
            <a:off x="8256399" y="1052736"/>
            <a:ext cx="2137410" cy="475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）软定制目标环境</a:t>
            </a:r>
            <a:endParaRPr lang="en-US" altLang="zh-CN" b="1"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2</a:t>
            </a:r>
            <a:r>
              <a:rPr lang="zh-CN" altLang="en-US" b="1" dirty="0">
                <a:latin typeface="宋体" panose="02010600030101010101" pitchFamily="2" charset="-122"/>
                <a:ea typeface="宋体" panose="02010600030101010101" pitchFamily="2" charset="-122"/>
              </a:rPr>
              <a:t>）通用性</a:t>
            </a:r>
            <a:endParaRPr lang="en-US" altLang="zh-CN" b="1"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3</a:t>
            </a:r>
            <a:r>
              <a:rPr lang="zh-CN" altLang="en-US" b="1" dirty="0">
                <a:latin typeface="宋体" panose="02010600030101010101" pitchFamily="2" charset="-122"/>
                <a:ea typeface="宋体" panose="02010600030101010101" pitchFamily="2" charset="-122"/>
              </a:rPr>
              <a:t>）程序虚拟执行</a:t>
            </a:r>
            <a:endParaRPr lang="en-US" altLang="zh-CN" b="1"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4</a:t>
            </a:r>
            <a:r>
              <a:rPr lang="zh-CN" altLang="en-US" b="1" dirty="0">
                <a:latin typeface="宋体" panose="02010600030101010101" pitchFamily="2" charset="-122"/>
                <a:ea typeface="宋体" panose="02010600030101010101" pitchFamily="2" charset="-122"/>
              </a:rPr>
              <a:t>）闭环测试</a:t>
            </a:r>
            <a:endParaRPr lang="en-US" altLang="zh-CN" b="1"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5</a:t>
            </a:r>
            <a:r>
              <a:rPr lang="zh-CN" altLang="en-US" b="1" dirty="0">
                <a:latin typeface="宋体" panose="02010600030101010101" pitchFamily="2" charset="-122"/>
                <a:ea typeface="宋体" panose="02010600030101010101" pitchFamily="2" charset="-122"/>
              </a:rPr>
              <a:t>）丰富的调试功能</a:t>
            </a:r>
            <a:endParaRPr lang="en-US" altLang="zh-CN" b="1"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6</a:t>
            </a:r>
            <a:r>
              <a:rPr lang="zh-CN" altLang="en-US" b="1" dirty="0">
                <a:latin typeface="宋体" panose="02010600030101010101" pitchFamily="2" charset="-122"/>
                <a:ea typeface="宋体" panose="02010600030101010101" pitchFamily="2" charset="-122"/>
              </a:rPr>
              <a:t>）故障注入</a:t>
            </a:r>
            <a:endParaRPr lang="en-US" altLang="zh-CN" b="1"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7</a:t>
            </a:r>
            <a:r>
              <a:rPr lang="zh-CN" altLang="en-US" b="1" dirty="0">
                <a:latin typeface="宋体" panose="02010600030101010101" pitchFamily="2" charset="-122"/>
                <a:ea typeface="宋体" panose="02010600030101010101" pitchFamily="2" charset="-122"/>
              </a:rPr>
              <a:t>）关键数据采集</a:t>
            </a:r>
            <a:endParaRPr lang="en-US" altLang="zh-CN" b="1"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8</a:t>
            </a:r>
            <a:r>
              <a:rPr lang="zh-CN" altLang="en-US" b="1" dirty="0">
                <a:latin typeface="宋体" panose="02010600030101010101" pitchFamily="2" charset="-122"/>
                <a:ea typeface="宋体" panose="02010600030101010101" pitchFamily="2" charset="-122"/>
              </a:rPr>
              <a:t>）覆盖率</a:t>
            </a:r>
            <a:r>
              <a:rPr lang="zh-CN" altLang="en-US" b="1" dirty="0" smtClean="0">
                <a:latin typeface="宋体" panose="02010600030101010101" pitchFamily="2" charset="-122"/>
                <a:ea typeface="宋体" panose="02010600030101010101" pitchFamily="2" charset="-122"/>
              </a:rPr>
              <a:t>分析</a:t>
            </a:r>
            <a:endParaRPr lang="en-US" altLang="zh-CN" b="1" dirty="0" smtClean="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en-US" altLang="zh-CN" b="1" dirty="0" smtClean="0">
                <a:latin typeface="宋体" panose="02010600030101010101" pitchFamily="2" charset="-122"/>
                <a:ea typeface="宋体" panose="02010600030101010101" pitchFamily="2" charset="-122"/>
              </a:rPr>
              <a:t>9</a:t>
            </a:r>
            <a:r>
              <a:rPr lang="zh-CN" altLang="en-US" b="1" dirty="0" smtClean="0">
                <a:latin typeface="宋体" panose="02010600030101010101" pitchFamily="2" charset="-122"/>
                <a:ea typeface="宋体" panose="02010600030101010101" pitchFamily="2" charset="-122"/>
              </a:rPr>
              <a:t>）网络部署</a:t>
            </a:r>
            <a:endParaRPr lang="zh-CN" altLang="en-US" b="1" dirty="0">
              <a:latin typeface="宋体" panose="02010600030101010101" pitchFamily="2" charset="-122"/>
              <a:ea typeface="宋体" panose="02010600030101010101" pitchFamily="2" charset="-122"/>
            </a:endParaRPr>
          </a:p>
        </p:txBody>
      </p:sp>
      <p:sp>
        <p:nvSpPr>
          <p:cNvPr id="2" name="文本框 1"/>
          <p:cNvSpPr txBox="1"/>
          <p:nvPr/>
        </p:nvSpPr>
        <p:spPr>
          <a:xfrm>
            <a:off x="1336675" y="203200"/>
            <a:ext cx="8801735" cy="640080"/>
          </a:xfrm>
          <a:prstGeom prst="rect">
            <a:avLst/>
          </a:prstGeom>
          <a:noFill/>
        </p:spPr>
        <p:txBody>
          <a:bodyPr wrap="square" rtlCol="0" anchor="t">
            <a:spAutoFit/>
          </a:bodyPr>
          <a:lstStyle/>
          <a:p>
            <a:pPr algn="ctr"/>
            <a:r>
              <a:rPr lang="zh-CN" altLang="en-US" sz="3600">
                <a:solidFill>
                  <a:schemeClr val="accent1"/>
                </a:solidFill>
                <a:sym typeface="+mn-ea"/>
              </a:rPr>
              <a:t>嵌入式系统虚拟硬件实验平台功能</a:t>
            </a:r>
          </a:p>
        </p:txBody>
      </p:sp>
      <p:sp>
        <p:nvSpPr>
          <p:cNvPr id="3" name="日期占位符 2"/>
          <p:cNvSpPr>
            <a:spLocks noGrp="1"/>
          </p:cNvSpPr>
          <p:nvPr>
            <p:ph type="dt" sz="half" idx="10"/>
          </p:nvPr>
        </p:nvSpPr>
        <p:spPr/>
        <p:txBody>
          <a:bodyPr/>
          <a:lstStyle/>
          <a:p>
            <a:fld id="{790B15FD-CBA7-499D-8D4C-DFC31D071578}" type="datetime1">
              <a:rPr lang="zh-CN" altLang="en-US" smtClean="0"/>
              <a:t>2017/6/3</a:t>
            </a:fld>
            <a:endParaRPr lang="zh-CN" altLang="en-US"/>
          </a:p>
        </p:txBody>
      </p:sp>
      <p:sp>
        <p:nvSpPr>
          <p:cNvPr id="4" name="灯片编号占位符 3"/>
          <p:cNvSpPr>
            <a:spLocks noGrp="1"/>
          </p:cNvSpPr>
          <p:nvPr>
            <p:ph type="sldNum" sz="quarter" idx="12"/>
          </p:nvPr>
        </p:nvSpPr>
        <p:spPr/>
        <p:txBody>
          <a:bodyPr/>
          <a:lstStyle/>
          <a:p>
            <a:fld id="{2925DAEE-876B-4B4D-8AF4-85D66E2F423B}" type="slidenum">
              <a:rPr lang="zh-CN" altLang="en-US" smtClean="0"/>
              <a:t>30</a:t>
            </a:fld>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807" y="915104"/>
            <a:ext cx="6768752" cy="386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45458" y="4949403"/>
            <a:ext cx="11155681" cy="1384995"/>
          </a:xfrm>
          <a:prstGeom prst="rect">
            <a:avLst/>
          </a:prstGeom>
        </p:spPr>
        <p:txBody>
          <a:bodyPr wrap="square">
            <a:spAutoFit/>
          </a:bodyPr>
          <a:lstStyle/>
          <a:p>
            <a:r>
              <a:rPr lang="zh-CN" altLang="en-US" sz="2800" b="1" dirty="0" smtClean="0">
                <a:solidFill>
                  <a:srgbClr val="0000FF"/>
                </a:solidFill>
                <a:latin typeface="华文楷体" panose="02010600040101010101" pitchFamily="2" charset="-122"/>
                <a:ea typeface="华文楷体" panose="02010600040101010101" pitchFamily="2" charset="-122"/>
              </a:rPr>
              <a:t>闭环虚拟测试 </a:t>
            </a:r>
            <a:r>
              <a:rPr lang="zh-CN" altLang="en-US" sz="2800" b="1" dirty="0" smtClean="0">
                <a:solidFill>
                  <a:schemeClr val="tx1"/>
                </a:solidFill>
                <a:latin typeface="华文楷体" panose="02010600040101010101" pitchFamily="2" charset="-122"/>
                <a:ea typeface="华文楷体" panose="02010600040101010101" pitchFamily="2" charset="-122"/>
              </a:rPr>
              <a:t>通过自带的外端软件，无需外部硬件分系统，即可以仿真诸如通过</a:t>
            </a:r>
            <a:r>
              <a:rPr lang="en-US" altLang="zh-CN" sz="2800" b="1" dirty="0" smtClean="0">
                <a:solidFill>
                  <a:schemeClr val="tx1"/>
                </a:solidFill>
                <a:latin typeface="华文楷体" panose="02010600040101010101" pitchFamily="2" charset="-122"/>
                <a:ea typeface="华文楷体" panose="02010600040101010101" pitchFamily="2" charset="-122"/>
              </a:rPr>
              <a:t>RS422</a:t>
            </a:r>
            <a:r>
              <a:rPr lang="zh-CN" altLang="en-US" sz="2800" b="1" dirty="0" smtClean="0">
                <a:solidFill>
                  <a:schemeClr val="tx1"/>
                </a:solidFill>
                <a:latin typeface="华文楷体" panose="02010600040101010101" pitchFamily="2" charset="-122"/>
                <a:ea typeface="华文楷体" panose="02010600040101010101" pitchFamily="2" charset="-122"/>
              </a:rPr>
              <a:t>，</a:t>
            </a:r>
            <a:r>
              <a:rPr lang="en-US" altLang="zh-CN" sz="2800" b="1" dirty="0" smtClean="0">
                <a:solidFill>
                  <a:schemeClr val="tx1"/>
                </a:solidFill>
                <a:latin typeface="华文楷体" panose="02010600040101010101" pitchFamily="2" charset="-122"/>
                <a:ea typeface="华文楷体" panose="02010600040101010101" pitchFamily="2" charset="-122"/>
              </a:rPr>
              <a:t>CAN</a:t>
            </a:r>
            <a:r>
              <a:rPr lang="zh-CN" altLang="en-US" sz="2800" b="1" dirty="0" smtClean="0">
                <a:solidFill>
                  <a:schemeClr val="tx1"/>
                </a:solidFill>
                <a:latin typeface="华文楷体" panose="02010600040101010101" pitchFamily="2" charset="-122"/>
                <a:ea typeface="华文楷体" panose="02010600040101010101" pitchFamily="2" charset="-122"/>
              </a:rPr>
              <a:t>，</a:t>
            </a:r>
            <a:r>
              <a:rPr lang="en-US" altLang="zh-CN" sz="2800" b="1" dirty="0" smtClean="0">
                <a:solidFill>
                  <a:schemeClr val="tx1"/>
                </a:solidFill>
                <a:latin typeface="华文楷体" panose="02010600040101010101" pitchFamily="2" charset="-122"/>
                <a:ea typeface="华文楷体" panose="02010600040101010101" pitchFamily="2" charset="-122"/>
              </a:rPr>
              <a:t>1553B</a:t>
            </a:r>
            <a:r>
              <a:rPr lang="zh-CN" altLang="en-US" sz="2800" b="1" dirty="0" smtClean="0">
                <a:solidFill>
                  <a:schemeClr val="tx1"/>
                </a:solidFill>
                <a:latin typeface="华文楷体" panose="02010600040101010101" pitchFamily="2" charset="-122"/>
                <a:ea typeface="华文楷体" panose="02010600040101010101" pitchFamily="2" charset="-122"/>
              </a:rPr>
              <a:t>等连接的外部硬件的通信。从而实现多系统分布式闭环仿真测试。</a:t>
            </a:r>
            <a:endParaRPr lang="zh-CN" altLang="en-US" sz="2800" b="1" dirty="0">
              <a:solidFill>
                <a:schemeClr val="tx1"/>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1336675" y="203200"/>
            <a:ext cx="8801735" cy="640080"/>
          </a:xfrm>
          <a:prstGeom prst="rect">
            <a:avLst/>
          </a:prstGeom>
          <a:noFill/>
        </p:spPr>
        <p:txBody>
          <a:bodyPr wrap="square" rtlCol="0" anchor="t">
            <a:spAutoFit/>
          </a:bodyPr>
          <a:lstStyle/>
          <a:p>
            <a:pPr algn="ctr"/>
            <a:r>
              <a:rPr lang="zh-CN" altLang="en-US" sz="3600">
                <a:solidFill>
                  <a:schemeClr val="accent1"/>
                </a:solidFill>
                <a:sym typeface="+mn-ea"/>
              </a:rPr>
              <a:t>嵌入式系统虚拟硬件实验平台功能</a:t>
            </a:r>
          </a:p>
        </p:txBody>
      </p:sp>
      <p:sp>
        <p:nvSpPr>
          <p:cNvPr id="3" name="日期占位符 2"/>
          <p:cNvSpPr>
            <a:spLocks noGrp="1"/>
          </p:cNvSpPr>
          <p:nvPr>
            <p:ph type="dt" sz="half" idx="10"/>
          </p:nvPr>
        </p:nvSpPr>
        <p:spPr/>
        <p:txBody>
          <a:bodyPr/>
          <a:lstStyle/>
          <a:p>
            <a:fld id="{8C933432-049B-47DD-8EEE-AB678E80A12D}" type="datetime1">
              <a:rPr lang="zh-CN" altLang="en-US" smtClean="0"/>
              <a:t>2017/6/3</a:t>
            </a:fld>
            <a:endParaRPr lang="zh-CN" altLang="en-US"/>
          </a:p>
        </p:txBody>
      </p:sp>
      <p:sp>
        <p:nvSpPr>
          <p:cNvPr id="4" name="灯片编号占位符 3"/>
          <p:cNvSpPr>
            <a:spLocks noGrp="1"/>
          </p:cNvSpPr>
          <p:nvPr>
            <p:ph type="sldNum" sz="quarter" idx="12"/>
          </p:nvPr>
        </p:nvSpPr>
        <p:spPr/>
        <p:txBody>
          <a:bodyPr/>
          <a:lstStyle/>
          <a:p>
            <a:fld id="{2925DAEE-876B-4B4D-8AF4-85D66E2F423B}" type="slidenum">
              <a:rPr lang="zh-CN" altLang="en-US" smtClean="0"/>
              <a:t>31</a:t>
            </a:fld>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839" y="1052736"/>
            <a:ext cx="5688632" cy="424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99247" y="5385410"/>
            <a:ext cx="11327802" cy="1200329"/>
          </a:xfrm>
          <a:prstGeom prst="rect">
            <a:avLst/>
          </a:prstGeom>
        </p:spPr>
        <p:txBody>
          <a:bodyPr wrap="square">
            <a:spAutoFit/>
          </a:bodyPr>
          <a:lstStyle/>
          <a:p>
            <a:r>
              <a:rPr lang="zh-CN" altLang="en-US" sz="2400" b="1" dirty="0" smtClean="0">
                <a:solidFill>
                  <a:srgbClr val="0000FF"/>
                </a:solidFill>
                <a:latin typeface="华文楷体" panose="02010600040101010101" pitchFamily="2" charset="-122"/>
                <a:ea typeface="华文楷体" panose="02010600040101010101" pitchFamily="2" charset="-122"/>
              </a:rPr>
              <a:t>分布式部署与网络化多计算机系统模拟  </a:t>
            </a:r>
            <a:r>
              <a:rPr lang="zh-CN" altLang="en-US" sz="2400" b="1" dirty="0" smtClean="0">
                <a:solidFill>
                  <a:schemeClr val="tx1"/>
                </a:solidFill>
                <a:latin typeface="华文楷体" panose="02010600040101010101" pitchFamily="2" charset="-122"/>
                <a:ea typeface="华文楷体" panose="02010600040101010101" pitchFamily="2" charset="-122"/>
              </a:rPr>
              <a:t>在局域网内部实现多机互联，用以仿真复杂的多机环境。例如，仿真挂在同一个</a:t>
            </a:r>
            <a:r>
              <a:rPr lang="en-US" altLang="zh-CN" sz="2400" b="1" dirty="0" smtClean="0">
                <a:solidFill>
                  <a:schemeClr val="tx1"/>
                </a:solidFill>
                <a:latin typeface="华文楷体" panose="02010600040101010101" pitchFamily="2" charset="-122"/>
                <a:ea typeface="华文楷体" panose="02010600040101010101" pitchFamily="2" charset="-122"/>
              </a:rPr>
              <a:t>1553</a:t>
            </a:r>
            <a:r>
              <a:rPr lang="zh-CN" altLang="en-US" sz="2400" b="1" dirty="0" smtClean="0">
                <a:solidFill>
                  <a:schemeClr val="tx1"/>
                </a:solidFill>
                <a:latin typeface="华文楷体" panose="02010600040101010101" pitchFamily="2" charset="-122"/>
                <a:ea typeface="华文楷体" panose="02010600040101010101" pitchFamily="2" charset="-122"/>
              </a:rPr>
              <a:t>总线上的一个</a:t>
            </a:r>
            <a:r>
              <a:rPr lang="en-US" altLang="zh-CN" sz="2400" b="1" dirty="0" smtClean="0">
                <a:solidFill>
                  <a:schemeClr val="tx1"/>
                </a:solidFill>
                <a:latin typeface="华文楷体" panose="02010600040101010101" pitchFamily="2" charset="-122"/>
                <a:ea typeface="华文楷体" panose="02010600040101010101" pitchFamily="2" charset="-122"/>
              </a:rPr>
              <a:t>BC</a:t>
            </a:r>
            <a:r>
              <a:rPr lang="zh-CN" altLang="en-US" sz="2400" b="1" dirty="0" smtClean="0">
                <a:solidFill>
                  <a:schemeClr val="tx1"/>
                </a:solidFill>
                <a:latin typeface="华文楷体" panose="02010600040101010101" pitchFamily="2" charset="-122"/>
                <a:ea typeface="华文楷体" panose="02010600040101010101" pitchFamily="2" charset="-122"/>
              </a:rPr>
              <a:t>（主机）端和若干个</a:t>
            </a:r>
            <a:r>
              <a:rPr lang="en-US" altLang="zh-CN" sz="2400" b="1" dirty="0" smtClean="0">
                <a:solidFill>
                  <a:schemeClr val="tx1"/>
                </a:solidFill>
                <a:latin typeface="华文楷体" panose="02010600040101010101" pitchFamily="2" charset="-122"/>
                <a:ea typeface="华文楷体" panose="02010600040101010101" pitchFamily="2" charset="-122"/>
              </a:rPr>
              <a:t>RT</a:t>
            </a:r>
            <a:r>
              <a:rPr lang="zh-CN" altLang="en-US" sz="2400" b="1" dirty="0" smtClean="0">
                <a:solidFill>
                  <a:schemeClr val="tx1"/>
                </a:solidFill>
                <a:latin typeface="华文楷体" panose="02010600040101010101" pitchFamily="2" charset="-122"/>
                <a:ea typeface="华文楷体" panose="02010600040101010101" pitchFamily="2" charset="-122"/>
              </a:rPr>
              <a:t>（从机）端。</a:t>
            </a:r>
            <a:endParaRPr lang="zh-CN" altLang="en-US" sz="2400" b="1" dirty="0">
              <a:solidFill>
                <a:schemeClr val="tx1"/>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1336675" y="203200"/>
            <a:ext cx="8801735" cy="640080"/>
          </a:xfrm>
          <a:prstGeom prst="rect">
            <a:avLst/>
          </a:prstGeom>
          <a:noFill/>
        </p:spPr>
        <p:txBody>
          <a:bodyPr wrap="square" rtlCol="0" anchor="t">
            <a:spAutoFit/>
          </a:bodyPr>
          <a:lstStyle/>
          <a:p>
            <a:pPr algn="ctr"/>
            <a:r>
              <a:rPr lang="zh-CN" altLang="en-US" sz="3600">
                <a:solidFill>
                  <a:schemeClr val="accent1"/>
                </a:solidFill>
                <a:sym typeface="+mn-ea"/>
              </a:rPr>
              <a:t>嵌入式系统虚拟硬件实验平台能力</a:t>
            </a:r>
          </a:p>
        </p:txBody>
      </p:sp>
      <p:sp>
        <p:nvSpPr>
          <p:cNvPr id="3" name="日期占位符 2"/>
          <p:cNvSpPr>
            <a:spLocks noGrp="1"/>
          </p:cNvSpPr>
          <p:nvPr>
            <p:ph type="dt" sz="half" idx="10"/>
          </p:nvPr>
        </p:nvSpPr>
        <p:spPr/>
        <p:txBody>
          <a:bodyPr/>
          <a:lstStyle/>
          <a:p>
            <a:fld id="{40AC9F41-4952-4FFE-9079-794EDA3DF70F}" type="datetime1">
              <a:rPr lang="zh-CN" altLang="en-US" smtClean="0"/>
              <a:t>2017/6/3</a:t>
            </a:fld>
            <a:endParaRPr lang="zh-CN" altLang="en-US"/>
          </a:p>
        </p:txBody>
      </p:sp>
      <p:sp>
        <p:nvSpPr>
          <p:cNvPr id="5" name="灯片编号占位符 4"/>
          <p:cNvSpPr>
            <a:spLocks noGrp="1"/>
          </p:cNvSpPr>
          <p:nvPr>
            <p:ph type="sldNum" sz="quarter" idx="12"/>
          </p:nvPr>
        </p:nvSpPr>
        <p:spPr/>
        <p:txBody>
          <a:bodyPr/>
          <a:lstStyle/>
          <a:p>
            <a:fld id="{2925DAEE-876B-4B4D-8AF4-85D66E2F423B}" type="slidenum">
              <a:rPr lang="zh-CN" altLang="en-US" smtClean="0"/>
              <a:t>32</a:t>
            </a:fld>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6828" y="1002080"/>
            <a:ext cx="9466730" cy="502702"/>
          </a:xfrm>
          <a:prstGeom prst="rect">
            <a:avLst/>
          </a:prstGeom>
        </p:spPr>
        <p:txBody>
          <a:bodyPr wrap="square">
            <a:spAutoFit/>
          </a:bodyPr>
          <a:lstStyle/>
          <a:p>
            <a:pPr marL="0" indent="0" eaLnBrk="1" hangingPunct="1">
              <a:lnSpc>
                <a:spcPts val="3200"/>
              </a:lnSpc>
              <a:buFontTx/>
              <a:buNone/>
              <a:defRPr/>
            </a:pPr>
            <a:r>
              <a:rPr lang="zh-CN" altLang="en-US" sz="2800" b="1" kern="0" dirty="0" smtClean="0">
                <a:solidFill>
                  <a:schemeClr val="tx1"/>
                </a:solidFill>
                <a:latin typeface="华文楷体" panose="02010600040101010101" pitchFamily="2" charset="-122"/>
                <a:ea typeface="华文楷体" panose="02010600040101010101" pitchFamily="2" charset="-122"/>
              </a:rPr>
              <a:t>支持嵌入式应用开发与调试，实验如下：</a:t>
            </a:r>
            <a:endParaRPr lang="en-US" altLang="zh-CN" sz="2800" b="1" kern="0" dirty="0">
              <a:solidFill>
                <a:schemeClr val="tx1"/>
              </a:solidFill>
              <a:latin typeface="华文楷体" panose="02010600040101010101" pitchFamily="2" charset="-122"/>
              <a:ea typeface="华文楷体" panose="02010600040101010101" pitchFamily="2" charset="-122"/>
            </a:endParaRPr>
          </a:p>
        </p:txBody>
      </p:sp>
      <p:graphicFrame>
        <p:nvGraphicFramePr>
          <p:cNvPr id="3" name="表格 2"/>
          <p:cNvGraphicFramePr>
            <a:graphicFrameLocks noGrp="1"/>
          </p:cNvGraphicFramePr>
          <p:nvPr/>
        </p:nvGraphicFramePr>
        <p:xfrm>
          <a:off x="1775679" y="1890543"/>
          <a:ext cx="8712835" cy="4320540"/>
        </p:xfrm>
        <a:graphic>
          <a:graphicData uri="http://schemas.openxmlformats.org/drawingml/2006/table">
            <a:tbl>
              <a:tblPr firstRow="1" firstCol="1" bandRow="1">
                <a:tableStyleId>{5C22544A-7EE6-4342-B048-85BDC9FD1C3A}</a:tableStyleId>
              </a:tblPr>
              <a:tblGrid>
                <a:gridCol w="661670">
                  <a:extLst>
                    <a:ext uri="{9D8B030D-6E8A-4147-A177-3AD203B41FA5}">
                      <a16:colId xmlns:a16="http://schemas.microsoft.com/office/drawing/2014/main" val="20000"/>
                    </a:ext>
                  </a:extLst>
                </a:gridCol>
                <a:gridCol w="3041015">
                  <a:extLst>
                    <a:ext uri="{9D8B030D-6E8A-4147-A177-3AD203B41FA5}">
                      <a16:colId xmlns:a16="http://schemas.microsoft.com/office/drawing/2014/main" val="20001"/>
                    </a:ext>
                  </a:extLst>
                </a:gridCol>
                <a:gridCol w="5010150">
                  <a:extLst>
                    <a:ext uri="{9D8B030D-6E8A-4147-A177-3AD203B41FA5}">
                      <a16:colId xmlns:a16="http://schemas.microsoft.com/office/drawing/2014/main" val="20002"/>
                    </a:ext>
                  </a:extLst>
                </a:gridCol>
              </a:tblGrid>
              <a:tr h="133788">
                <a:tc>
                  <a:txBody>
                    <a:bodyPr/>
                    <a:lstStyle/>
                    <a:p>
                      <a:pPr algn="ctr">
                        <a:spcAft>
                          <a:spcPts val="0"/>
                        </a:spcAft>
                      </a:pPr>
                      <a:r>
                        <a:rPr lang="zh-CN" sz="1400" kern="100" dirty="0">
                          <a:effectLst/>
                        </a:rPr>
                        <a:t>序号</a:t>
                      </a:r>
                      <a:endParaRPr lang="zh-CN" sz="1400" kern="100" dirty="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ctr">
                        <a:spcAft>
                          <a:spcPts val="0"/>
                        </a:spcAft>
                      </a:pPr>
                      <a:r>
                        <a:rPr lang="zh-CN" sz="1400" kern="100">
                          <a:effectLst/>
                        </a:rPr>
                        <a:t>实验项目</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ctr">
                        <a:spcAft>
                          <a:spcPts val="0"/>
                        </a:spcAft>
                      </a:pPr>
                      <a:r>
                        <a:rPr lang="zh-CN" sz="1400" kern="100" dirty="0">
                          <a:effectLst/>
                        </a:rPr>
                        <a:t>备注</a:t>
                      </a:r>
                      <a:endParaRPr lang="zh-CN" sz="1400" kern="100" dirty="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0"/>
                  </a:ext>
                </a:extLst>
              </a:tr>
              <a:tr h="204133">
                <a:tc>
                  <a:txBody>
                    <a:bodyPr/>
                    <a:lstStyle/>
                    <a:p>
                      <a:pPr algn="ctr">
                        <a:spcAft>
                          <a:spcPts val="0"/>
                        </a:spcAft>
                      </a:pPr>
                      <a:r>
                        <a:rPr lang="en-US" sz="1400" kern="100">
                          <a:effectLst/>
                        </a:rPr>
                        <a:t>1</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内部存储器</a:t>
                      </a:r>
                      <a:r>
                        <a:rPr lang="en-US" sz="1400" kern="100">
                          <a:effectLst/>
                        </a:rPr>
                        <a:t>RAM</a:t>
                      </a:r>
                      <a:r>
                        <a:rPr lang="zh-CN" sz="1400" kern="100">
                          <a:effectLst/>
                        </a:rPr>
                        <a:t>读写</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lnSpc>
                          <a:spcPct val="125000"/>
                        </a:lnSpc>
                        <a:spcBef>
                          <a:spcPts val="600"/>
                        </a:spcBef>
                        <a:spcAft>
                          <a:spcPts val="0"/>
                        </a:spcAft>
                      </a:pPr>
                      <a:r>
                        <a:rPr lang="zh-CN" sz="1400" kern="100">
                          <a:effectLst/>
                        </a:rPr>
                        <a:t>将指定数据写入存储器，并访问存储器读取写入的数据</a:t>
                      </a:r>
                      <a:endParaRPr lang="zh-CN" sz="1400">
                        <a:effectLst/>
                        <a:latin typeface="Times New Roman" panose="02020603050405020304"/>
                        <a:cs typeface="宋体" panose="02010600030101010101" pitchFamily="2" charset="-122"/>
                      </a:endParaRPr>
                    </a:p>
                  </a:txBody>
                  <a:tcPr marL="28669" marR="28669" marT="0" marB="0" anchor="ctr"/>
                </a:tc>
                <a:extLst>
                  <a:ext uri="{0D108BD9-81ED-4DB2-BD59-A6C34878D82A}">
                    <a16:rowId xmlns:a16="http://schemas.microsoft.com/office/drawing/2014/main" val="10001"/>
                  </a:ext>
                </a:extLst>
              </a:tr>
              <a:tr h="133788">
                <a:tc>
                  <a:txBody>
                    <a:bodyPr/>
                    <a:lstStyle/>
                    <a:p>
                      <a:pPr algn="ctr">
                        <a:spcAft>
                          <a:spcPts val="0"/>
                        </a:spcAft>
                      </a:pPr>
                      <a:r>
                        <a:rPr lang="en-US" sz="1400" kern="100">
                          <a:effectLst/>
                        </a:rPr>
                        <a:t>2</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en-US" sz="1400" kern="100">
                          <a:effectLst/>
                        </a:rPr>
                        <a:t>ARM7</a:t>
                      </a:r>
                      <a:r>
                        <a:rPr lang="zh-CN" sz="1400" kern="100">
                          <a:effectLst/>
                        </a:rPr>
                        <a:t>嵌入式</a:t>
                      </a:r>
                      <a:r>
                        <a:rPr lang="en-US" sz="1400" kern="100">
                          <a:effectLst/>
                        </a:rPr>
                        <a:t>C</a:t>
                      </a:r>
                      <a:r>
                        <a:rPr lang="zh-CN" sz="1400" kern="100">
                          <a:effectLst/>
                        </a:rPr>
                        <a:t>语言程序基本调试</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启动代码编写、</a:t>
                      </a:r>
                      <a:r>
                        <a:rPr lang="en-US" sz="1400" kern="100">
                          <a:effectLst/>
                        </a:rPr>
                        <a:t>C</a:t>
                      </a:r>
                      <a:r>
                        <a:rPr lang="zh-CN" sz="1400" kern="100">
                          <a:effectLst/>
                        </a:rPr>
                        <a:t>语言编写、基本调试方法</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2"/>
                  </a:ext>
                </a:extLst>
              </a:tr>
              <a:tr h="133788">
                <a:tc>
                  <a:txBody>
                    <a:bodyPr/>
                    <a:lstStyle/>
                    <a:p>
                      <a:pPr algn="ctr">
                        <a:spcAft>
                          <a:spcPts val="0"/>
                        </a:spcAft>
                      </a:pPr>
                      <a:r>
                        <a:rPr lang="en-US" sz="1400" kern="100">
                          <a:effectLst/>
                        </a:rPr>
                        <a:t>3</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汇编和</a:t>
                      </a:r>
                      <a:r>
                        <a:rPr lang="en-US" sz="1400" kern="100">
                          <a:effectLst/>
                        </a:rPr>
                        <a:t>C</a:t>
                      </a:r>
                      <a:r>
                        <a:rPr lang="zh-CN" sz="1400" kern="100">
                          <a:effectLst/>
                        </a:rPr>
                        <a:t>语言混合编程</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启动代码编写、嵌入型汇编语言编写、</a:t>
                      </a:r>
                      <a:r>
                        <a:rPr lang="en-US" sz="1400" kern="100">
                          <a:effectLst/>
                        </a:rPr>
                        <a:t>C</a:t>
                      </a:r>
                      <a:r>
                        <a:rPr lang="zh-CN" sz="1400" kern="100">
                          <a:effectLst/>
                        </a:rPr>
                        <a:t>语言编写、基本调试方法</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3"/>
                  </a:ext>
                </a:extLst>
              </a:tr>
              <a:tr h="133788">
                <a:tc>
                  <a:txBody>
                    <a:bodyPr/>
                    <a:lstStyle/>
                    <a:p>
                      <a:pPr algn="ctr">
                        <a:spcAft>
                          <a:spcPts val="0"/>
                        </a:spcAft>
                      </a:pPr>
                      <a:r>
                        <a:rPr lang="en-US" sz="1400" kern="100">
                          <a:effectLst/>
                        </a:rPr>
                        <a:t>4</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各类型变量的观察实验</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观察不同类型变量的作用域，内存空间分配，理解指针概念</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4"/>
                  </a:ext>
                </a:extLst>
              </a:tr>
              <a:tr h="267576">
                <a:tc>
                  <a:txBody>
                    <a:bodyPr/>
                    <a:lstStyle/>
                    <a:p>
                      <a:pPr algn="ctr">
                        <a:spcAft>
                          <a:spcPts val="0"/>
                        </a:spcAft>
                      </a:pPr>
                      <a:r>
                        <a:rPr lang="en-US" sz="1400" kern="100">
                          <a:effectLst/>
                        </a:rPr>
                        <a:t>5</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函数调用实验</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观察函数调用与返回前后各个寄存器和栈的变化，理解函数调用与返回过程中不同形式参数传递方式，以及函数返回值的传递方式</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5"/>
                  </a:ext>
                </a:extLst>
              </a:tr>
              <a:tr h="133788">
                <a:tc>
                  <a:txBody>
                    <a:bodyPr/>
                    <a:lstStyle/>
                    <a:p>
                      <a:pPr algn="ctr">
                        <a:spcAft>
                          <a:spcPts val="0"/>
                        </a:spcAft>
                      </a:pPr>
                      <a:r>
                        <a:rPr lang="en-US" sz="1400" kern="100">
                          <a:effectLst/>
                        </a:rPr>
                        <a:t>6</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dirty="0">
                          <a:effectLst/>
                        </a:rPr>
                        <a:t>设备寄存器及缓冲区的读写实验</a:t>
                      </a:r>
                      <a:endParaRPr lang="zh-CN" sz="1400" kern="100" dirty="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通过对设备寄存器及缓冲区的读写操作，理解设备在内存中的映射机制</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6"/>
                  </a:ext>
                </a:extLst>
              </a:tr>
              <a:tr h="200682">
                <a:tc>
                  <a:txBody>
                    <a:bodyPr/>
                    <a:lstStyle/>
                    <a:p>
                      <a:pPr algn="ctr">
                        <a:spcAft>
                          <a:spcPts val="0"/>
                        </a:spcAft>
                      </a:pPr>
                      <a:r>
                        <a:rPr lang="en-US" sz="1400" kern="100">
                          <a:effectLst/>
                        </a:rPr>
                        <a:t>7</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串口通信</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通过轮询、中断方式接收串口数据，通过串口与外端的通信，理解串口起始位、校验位等概念</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7"/>
                  </a:ext>
                </a:extLst>
              </a:tr>
              <a:tr h="133788">
                <a:tc>
                  <a:txBody>
                    <a:bodyPr/>
                    <a:lstStyle/>
                    <a:p>
                      <a:pPr algn="ctr">
                        <a:spcAft>
                          <a:spcPts val="0"/>
                        </a:spcAft>
                      </a:pPr>
                      <a:r>
                        <a:rPr lang="en-US" sz="1400" kern="100">
                          <a:effectLst/>
                        </a:rPr>
                        <a:t>8</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en-US" sz="1400" kern="100">
                          <a:effectLst/>
                        </a:rPr>
                        <a:t>CAN</a:t>
                      </a:r>
                      <a:r>
                        <a:rPr lang="zh-CN" sz="1400" kern="100">
                          <a:effectLst/>
                        </a:rPr>
                        <a:t>通信</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通过轮询、中断方式接收</a:t>
                      </a:r>
                      <a:r>
                        <a:rPr lang="en-US" sz="1400" kern="100">
                          <a:effectLst/>
                        </a:rPr>
                        <a:t>CAN</a:t>
                      </a:r>
                      <a:r>
                        <a:rPr lang="zh-CN" sz="1400" kern="100">
                          <a:effectLst/>
                        </a:rPr>
                        <a:t>数据，发送数据与外端通信</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8"/>
                  </a:ext>
                </a:extLst>
              </a:tr>
              <a:tr h="133788">
                <a:tc>
                  <a:txBody>
                    <a:bodyPr/>
                    <a:lstStyle/>
                    <a:p>
                      <a:pPr algn="ctr">
                        <a:spcAft>
                          <a:spcPts val="0"/>
                        </a:spcAft>
                      </a:pPr>
                      <a:r>
                        <a:rPr lang="en-US" sz="1400" kern="100">
                          <a:effectLst/>
                        </a:rPr>
                        <a:t>9</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en-US" sz="1400" kern="100">
                          <a:effectLst/>
                        </a:rPr>
                        <a:t>1553B</a:t>
                      </a:r>
                      <a:r>
                        <a:rPr lang="zh-CN" sz="1400" kern="100">
                          <a:effectLst/>
                        </a:rPr>
                        <a:t>通信</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通过轮询、中断方式接收数据，发送数据与外端通信</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9"/>
                  </a:ext>
                </a:extLst>
              </a:tr>
              <a:tr h="133788">
                <a:tc>
                  <a:txBody>
                    <a:bodyPr/>
                    <a:lstStyle/>
                    <a:p>
                      <a:pPr algn="ctr">
                        <a:spcAft>
                          <a:spcPts val="0"/>
                        </a:spcAft>
                      </a:pPr>
                      <a:r>
                        <a:rPr lang="en-US" sz="1400" kern="100">
                          <a:effectLst/>
                        </a:rPr>
                        <a:t>10</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多设备分布式通信</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en-US" sz="1400" kern="100">
                          <a:effectLst/>
                        </a:rPr>
                        <a:t>CAN+RS422</a:t>
                      </a:r>
                      <a:r>
                        <a:rPr lang="zh-CN" sz="1400" kern="100">
                          <a:effectLst/>
                        </a:rPr>
                        <a:t>、</a:t>
                      </a:r>
                      <a:r>
                        <a:rPr lang="en-US" sz="1400" kern="100">
                          <a:effectLst/>
                        </a:rPr>
                        <a:t>1553B</a:t>
                      </a:r>
                      <a:r>
                        <a:rPr lang="zh-CN" sz="1400" kern="100">
                          <a:effectLst/>
                        </a:rPr>
                        <a:t>总线控制器（</a:t>
                      </a:r>
                      <a:r>
                        <a:rPr lang="en-US" sz="1400" kern="100">
                          <a:effectLst/>
                        </a:rPr>
                        <a:t>BC</a:t>
                      </a:r>
                      <a:r>
                        <a:rPr lang="zh-CN" sz="1400" kern="100">
                          <a:effectLst/>
                        </a:rPr>
                        <a:t>）</a:t>
                      </a:r>
                      <a:r>
                        <a:rPr lang="en-US" sz="1400" kern="100">
                          <a:effectLst/>
                        </a:rPr>
                        <a:t>+</a:t>
                      </a:r>
                      <a:r>
                        <a:rPr lang="zh-CN" sz="1400" kern="100">
                          <a:effectLst/>
                        </a:rPr>
                        <a:t>远程终端（</a:t>
                      </a:r>
                      <a:r>
                        <a:rPr lang="en-US" sz="1400" kern="100">
                          <a:effectLst/>
                        </a:rPr>
                        <a:t>RT</a:t>
                      </a:r>
                      <a:r>
                        <a:rPr lang="zh-CN" sz="1400" kern="100">
                          <a:effectLst/>
                        </a:rPr>
                        <a:t>）等</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10"/>
                  </a:ext>
                </a:extLst>
              </a:tr>
              <a:tr h="133788">
                <a:tc>
                  <a:txBody>
                    <a:bodyPr/>
                    <a:lstStyle/>
                    <a:p>
                      <a:pPr algn="ctr">
                        <a:spcAft>
                          <a:spcPts val="0"/>
                        </a:spcAft>
                      </a:pPr>
                      <a:r>
                        <a:rPr lang="en-US" sz="1400" kern="100">
                          <a:effectLst/>
                        </a:rPr>
                        <a:t>11</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en-US" sz="1400" kern="100">
                          <a:effectLst/>
                        </a:rPr>
                        <a:t>AD/DA</a:t>
                      </a:r>
                      <a:r>
                        <a:rPr lang="zh-CN" sz="1400" kern="100">
                          <a:effectLst/>
                        </a:rPr>
                        <a:t>转换</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学习理解模</a:t>
                      </a:r>
                      <a:r>
                        <a:rPr lang="en-US" sz="1400" kern="100">
                          <a:effectLst/>
                        </a:rPr>
                        <a:t>/</a:t>
                      </a:r>
                      <a:r>
                        <a:rPr lang="zh-CN" sz="1400" kern="100">
                          <a:effectLst/>
                        </a:rPr>
                        <a:t>数信号转换的基本原理，掌握模</a:t>
                      </a:r>
                      <a:r>
                        <a:rPr lang="en-US" sz="1400" kern="100">
                          <a:effectLst/>
                        </a:rPr>
                        <a:t>/</a:t>
                      </a:r>
                      <a:r>
                        <a:rPr lang="zh-CN" sz="1400" kern="100">
                          <a:effectLst/>
                        </a:rPr>
                        <a:t>数信号转换芯片的使用方法</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11"/>
                  </a:ext>
                </a:extLst>
              </a:tr>
              <a:tr h="0">
                <a:tc>
                  <a:txBody>
                    <a:bodyPr/>
                    <a:lstStyle/>
                    <a:p>
                      <a:pPr algn="ctr">
                        <a:spcAft>
                          <a:spcPts val="0"/>
                        </a:spcAft>
                      </a:pPr>
                      <a:r>
                        <a:rPr lang="en-US" sz="1400" kern="100">
                          <a:effectLst/>
                        </a:rPr>
                        <a:t>12</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基本输入输出</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掌握</a:t>
                      </a:r>
                      <a:r>
                        <a:rPr lang="en-US" sz="1400" kern="100">
                          <a:effectLst/>
                        </a:rPr>
                        <a:t>IO</a:t>
                      </a:r>
                      <a:r>
                        <a:rPr lang="zh-CN" sz="1400" kern="100">
                          <a:effectLst/>
                        </a:rPr>
                        <a:t>口的基本使用方法</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12"/>
                  </a:ext>
                </a:extLst>
              </a:tr>
              <a:tr h="0">
                <a:tc>
                  <a:txBody>
                    <a:bodyPr/>
                    <a:lstStyle/>
                    <a:p>
                      <a:pPr algn="ctr">
                        <a:spcAft>
                          <a:spcPts val="0"/>
                        </a:spcAft>
                      </a:pPr>
                      <a:r>
                        <a:rPr lang="en-US" sz="1400" kern="100">
                          <a:effectLst/>
                        </a:rPr>
                        <a:t>13</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en-US" sz="1400" kern="100">
                          <a:effectLst/>
                        </a:rPr>
                        <a:t>GPIO</a:t>
                      </a:r>
                      <a:r>
                        <a:rPr lang="zh-CN" sz="1400" kern="100">
                          <a:effectLst/>
                        </a:rPr>
                        <a:t>实验</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dirty="0">
                          <a:effectLst/>
                        </a:rPr>
                        <a:t>掌握</a:t>
                      </a:r>
                      <a:r>
                        <a:rPr lang="en-US" sz="1400" kern="100" dirty="0">
                          <a:effectLst/>
                        </a:rPr>
                        <a:t>GPIO</a:t>
                      </a:r>
                      <a:r>
                        <a:rPr lang="zh-CN" sz="1400" kern="100" dirty="0">
                          <a:effectLst/>
                        </a:rPr>
                        <a:t>引脚的连接与控制</a:t>
                      </a:r>
                      <a:endParaRPr lang="zh-CN" sz="1400" kern="100" dirty="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13"/>
                  </a:ext>
                </a:extLst>
              </a:tr>
            </a:tbl>
          </a:graphicData>
        </a:graphic>
      </p:graphicFrame>
      <p:sp>
        <p:nvSpPr>
          <p:cNvPr id="4" name="文本框 3"/>
          <p:cNvSpPr txBox="1"/>
          <p:nvPr/>
        </p:nvSpPr>
        <p:spPr>
          <a:xfrm>
            <a:off x="1336675" y="203200"/>
            <a:ext cx="8801735" cy="640080"/>
          </a:xfrm>
          <a:prstGeom prst="rect">
            <a:avLst/>
          </a:prstGeom>
          <a:noFill/>
        </p:spPr>
        <p:txBody>
          <a:bodyPr wrap="square" rtlCol="0" anchor="t">
            <a:spAutoFit/>
          </a:bodyPr>
          <a:lstStyle/>
          <a:p>
            <a:pPr algn="ctr"/>
            <a:r>
              <a:rPr lang="zh-CN" altLang="en-US" sz="3600">
                <a:solidFill>
                  <a:schemeClr val="accent1"/>
                </a:solidFill>
                <a:sym typeface="+mn-ea"/>
              </a:rPr>
              <a:t>嵌入式系统虚拟硬件实验平台支持课程</a:t>
            </a:r>
          </a:p>
        </p:txBody>
      </p:sp>
      <p:sp>
        <p:nvSpPr>
          <p:cNvPr id="5" name="日期占位符 4"/>
          <p:cNvSpPr>
            <a:spLocks noGrp="1"/>
          </p:cNvSpPr>
          <p:nvPr>
            <p:ph type="dt" sz="half" idx="10"/>
          </p:nvPr>
        </p:nvSpPr>
        <p:spPr/>
        <p:txBody>
          <a:bodyPr/>
          <a:lstStyle/>
          <a:p>
            <a:fld id="{39C7BB82-69EF-49A2-8BF9-FB500E8EFB10}"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33</a:t>
            </a:fld>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5313" y="1066628"/>
            <a:ext cx="9455972" cy="502702"/>
          </a:xfrm>
          <a:prstGeom prst="rect">
            <a:avLst/>
          </a:prstGeom>
        </p:spPr>
        <p:txBody>
          <a:bodyPr wrap="square">
            <a:spAutoFit/>
          </a:bodyPr>
          <a:lstStyle/>
          <a:p>
            <a:pPr lvl="0">
              <a:lnSpc>
                <a:spcPts val="3200"/>
              </a:lnSpc>
              <a:defRPr/>
            </a:pPr>
            <a:r>
              <a:rPr lang="zh-CN" altLang="en-US" sz="2800" b="1" kern="0" dirty="0">
                <a:solidFill>
                  <a:srgbClr val="3F3F3F"/>
                </a:solidFill>
                <a:latin typeface="华文楷体" panose="02010600040101010101" pitchFamily="2" charset="-122"/>
                <a:ea typeface="华文楷体" panose="02010600040101010101" pitchFamily="2" charset="-122"/>
              </a:rPr>
              <a:t>支持嵌入式应用开发与调试，实验如下：</a:t>
            </a:r>
            <a:endParaRPr lang="en-US" altLang="zh-CN" sz="2800" b="1" kern="0" dirty="0">
              <a:solidFill>
                <a:srgbClr val="3F3F3F"/>
              </a:solidFill>
              <a:latin typeface="华文楷体" panose="02010600040101010101" pitchFamily="2" charset="-122"/>
              <a:ea typeface="华文楷体" panose="02010600040101010101" pitchFamily="2" charset="-122"/>
            </a:endParaRPr>
          </a:p>
        </p:txBody>
      </p:sp>
      <p:graphicFrame>
        <p:nvGraphicFramePr>
          <p:cNvPr id="3" name="表格 2"/>
          <p:cNvGraphicFramePr>
            <a:graphicFrameLocks noGrp="1"/>
          </p:cNvGraphicFramePr>
          <p:nvPr/>
        </p:nvGraphicFramePr>
        <p:xfrm>
          <a:off x="1775679" y="1844824"/>
          <a:ext cx="8712835" cy="4907280"/>
        </p:xfrm>
        <a:graphic>
          <a:graphicData uri="http://schemas.openxmlformats.org/drawingml/2006/table">
            <a:tbl>
              <a:tblPr firstRow="1" firstCol="1" bandRow="1">
                <a:tableStyleId>{5C22544A-7EE6-4342-B048-85BDC9FD1C3A}</a:tableStyleId>
              </a:tblPr>
              <a:tblGrid>
                <a:gridCol w="661670">
                  <a:extLst>
                    <a:ext uri="{9D8B030D-6E8A-4147-A177-3AD203B41FA5}">
                      <a16:colId xmlns:a16="http://schemas.microsoft.com/office/drawing/2014/main" val="20000"/>
                    </a:ext>
                  </a:extLst>
                </a:gridCol>
                <a:gridCol w="3041015">
                  <a:extLst>
                    <a:ext uri="{9D8B030D-6E8A-4147-A177-3AD203B41FA5}">
                      <a16:colId xmlns:a16="http://schemas.microsoft.com/office/drawing/2014/main" val="20001"/>
                    </a:ext>
                  </a:extLst>
                </a:gridCol>
                <a:gridCol w="5010150">
                  <a:extLst>
                    <a:ext uri="{9D8B030D-6E8A-4147-A177-3AD203B41FA5}">
                      <a16:colId xmlns:a16="http://schemas.microsoft.com/office/drawing/2014/main" val="20002"/>
                    </a:ext>
                  </a:extLst>
                </a:gridCol>
              </a:tblGrid>
              <a:tr h="133788">
                <a:tc>
                  <a:txBody>
                    <a:bodyPr/>
                    <a:lstStyle/>
                    <a:p>
                      <a:pPr algn="ctr">
                        <a:spcAft>
                          <a:spcPts val="0"/>
                        </a:spcAft>
                      </a:pPr>
                      <a:r>
                        <a:rPr lang="zh-CN" sz="1400" kern="100" dirty="0">
                          <a:effectLst/>
                        </a:rPr>
                        <a:t>序号</a:t>
                      </a:r>
                      <a:endParaRPr lang="zh-CN" sz="1400" kern="100" dirty="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ctr">
                        <a:spcAft>
                          <a:spcPts val="0"/>
                        </a:spcAft>
                      </a:pPr>
                      <a:r>
                        <a:rPr lang="zh-CN" sz="1400" kern="100">
                          <a:effectLst/>
                        </a:rPr>
                        <a:t>实验项目</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ctr">
                        <a:spcAft>
                          <a:spcPts val="0"/>
                        </a:spcAft>
                      </a:pPr>
                      <a:r>
                        <a:rPr lang="zh-CN" sz="1400" kern="100" dirty="0">
                          <a:effectLst/>
                        </a:rPr>
                        <a:t>备注</a:t>
                      </a:r>
                      <a:endParaRPr lang="zh-CN" sz="1400" kern="100" dirty="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0"/>
                  </a:ext>
                </a:extLst>
              </a:tr>
              <a:tr h="0">
                <a:tc>
                  <a:txBody>
                    <a:bodyPr/>
                    <a:lstStyle/>
                    <a:p>
                      <a:pPr algn="ctr">
                        <a:spcAft>
                          <a:spcPts val="0"/>
                        </a:spcAft>
                      </a:pPr>
                      <a:r>
                        <a:rPr lang="en-US" sz="1400" kern="100" dirty="0">
                          <a:effectLst/>
                        </a:rPr>
                        <a:t>14</a:t>
                      </a:r>
                      <a:endParaRPr lang="zh-CN" sz="1400" kern="100" dirty="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驱动程序实验</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dirty="0">
                          <a:effectLst/>
                        </a:rPr>
                        <a:t>编写简单驱动程序</a:t>
                      </a:r>
                      <a:endParaRPr lang="zh-CN" sz="1400" kern="100" dirty="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1"/>
                  </a:ext>
                </a:extLst>
              </a:tr>
              <a:tr h="133788">
                <a:tc>
                  <a:txBody>
                    <a:bodyPr/>
                    <a:lstStyle/>
                    <a:p>
                      <a:pPr algn="ctr">
                        <a:spcAft>
                          <a:spcPts val="0"/>
                        </a:spcAft>
                      </a:pPr>
                      <a:r>
                        <a:rPr lang="en-US" sz="1400" kern="100">
                          <a:effectLst/>
                        </a:rPr>
                        <a:t>15</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en-US" sz="1400" kern="100">
                          <a:effectLst/>
                        </a:rPr>
                        <a:t>Windows</a:t>
                      </a:r>
                      <a:r>
                        <a:rPr lang="zh-CN" sz="1400" kern="100">
                          <a:effectLst/>
                        </a:rPr>
                        <a:t>平台下</a:t>
                      </a:r>
                      <a:r>
                        <a:rPr lang="en-US" sz="1400" kern="100">
                          <a:effectLst/>
                        </a:rPr>
                        <a:t>ARM</a:t>
                      </a:r>
                      <a:r>
                        <a:rPr lang="zh-CN" sz="1400" kern="100">
                          <a:effectLst/>
                        </a:rPr>
                        <a:t>工程文件的编译</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了解编译环境及配置，段基址设置和各种编译选项效果对比</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2"/>
                  </a:ext>
                </a:extLst>
              </a:tr>
              <a:tr h="133788">
                <a:tc>
                  <a:txBody>
                    <a:bodyPr/>
                    <a:lstStyle/>
                    <a:p>
                      <a:pPr algn="ctr">
                        <a:spcAft>
                          <a:spcPts val="0"/>
                        </a:spcAft>
                      </a:pPr>
                      <a:r>
                        <a:rPr lang="en-US" sz="1400" kern="100">
                          <a:effectLst/>
                        </a:rPr>
                        <a:t>16</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加载虚拟仿真平台的工程文件</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了解所加载工程文件包含的信息，</a:t>
                      </a:r>
                      <a:r>
                        <a:rPr lang="en-US" sz="1400" kern="100">
                          <a:effectLst/>
                        </a:rPr>
                        <a:t>makefile</a:t>
                      </a:r>
                      <a:r>
                        <a:rPr lang="zh-CN" sz="1400" kern="100">
                          <a:effectLst/>
                        </a:rPr>
                        <a:t>脚本的编写</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3"/>
                  </a:ext>
                </a:extLst>
              </a:tr>
              <a:tr h="133788">
                <a:tc>
                  <a:txBody>
                    <a:bodyPr/>
                    <a:lstStyle/>
                    <a:p>
                      <a:pPr algn="ctr">
                        <a:spcAft>
                          <a:spcPts val="0"/>
                        </a:spcAft>
                      </a:pPr>
                      <a:r>
                        <a:rPr lang="en-US" sz="1400" kern="100">
                          <a:effectLst/>
                        </a:rPr>
                        <a:t>17</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虚拟仿真平台操作应用</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了解虚拟仿真平台操作应用</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4"/>
                  </a:ext>
                </a:extLst>
              </a:tr>
              <a:tr h="200682">
                <a:tc>
                  <a:txBody>
                    <a:bodyPr/>
                    <a:lstStyle/>
                    <a:p>
                      <a:pPr algn="ctr">
                        <a:spcAft>
                          <a:spcPts val="0"/>
                        </a:spcAft>
                      </a:pPr>
                      <a:r>
                        <a:rPr lang="en-US" sz="1400" kern="100">
                          <a:effectLst/>
                        </a:rPr>
                        <a:t>18</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虚拟仿真平台下利用混合视图</a:t>
                      </a:r>
                      <a:r>
                        <a:rPr lang="en-US" sz="1400" kern="100">
                          <a:effectLst/>
                        </a:rPr>
                        <a:t>C</a:t>
                      </a:r>
                      <a:r>
                        <a:rPr lang="zh-CN" sz="1400" kern="100">
                          <a:effectLst/>
                        </a:rPr>
                        <a:t>语言与</a:t>
                      </a:r>
                      <a:r>
                        <a:rPr lang="en-US" sz="1400" kern="100">
                          <a:effectLst/>
                        </a:rPr>
                        <a:t>ARM</a:t>
                      </a:r>
                      <a:r>
                        <a:rPr lang="zh-CN" sz="1400" kern="100">
                          <a:effectLst/>
                        </a:rPr>
                        <a:t>汇编对照</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了解</a:t>
                      </a:r>
                      <a:r>
                        <a:rPr lang="en-US" sz="1400" kern="100">
                          <a:effectLst/>
                        </a:rPr>
                        <a:t>ARM</a:t>
                      </a:r>
                      <a:r>
                        <a:rPr lang="zh-CN" sz="1400" kern="100">
                          <a:effectLst/>
                        </a:rPr>
                        <a:t>汇编及机器语言</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5"/>
                  </a:ext>
                </a:extLst>
              </a:tr>
              <a:tr h="133788">
                <a:tc>
                  <a:txBody>
                    <a:bodyPr/>
                    <a:lstStyle/>
                    <a:p>
                      <a:pPr algn="ctr">
                        <a:spcAft>
                          <a:spcPts val="0"/>
                        </a:spcAft>
                      </a:pPr>
                      <a:r>
                        <a:rPr lang="en-US" sz="1400" kern="100">
                          <a:effectLst/>
                        </a:rPr>
                        <a:t>19</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虚拟仿真平台下基于</a:t>
                      </a:r>
                      <a:r>
                        <a:rPr lang="en-US" sz="1400" kern="100">
                          <a:effectLst/>
                        </a:rPr>
                        <a:t>C</a:t>
                      </a:r>
                      <a:r>
                        <a:rPr lang="zh-CN" sz="1400" kern="100">
                          <a:effectLst/>
                        </a:rPr>
                        <a:t>语言内存的访存</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了解虚拟仿真平台下内存的访存过程</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6"/>
                  </a:ext>
                </a:extLst>
              </a:tr>
              <a:tr h="133788">
                <a:tc>
                  <a:txBody>
                    <a:bodyPr/>
                    <a:lstStyle/>
                    <a:p>
                      <a:pPr algn="ctr">
                        <a:spcAft>
                          <a:spcPts val="0"/>
                        </a:spcAft>
                      </a:pPr>
                      <a:r>
                        <a:rPr lang="en-US" sz="1400" kern="100">
                          <a:effectLst/>
                        </a:rPr>
                        <a:t>20</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虚拟仿真平台下基于</a:t>
                      </a:r>
                      <a:r>
                        <a:rPr lang="en-US" sz="1400" kern="100">
                          <a:effectLst/>
                        </a:rPr>
                        <a:t>C</a:t>
                      </a:r>
                      <a:r>
                        <a:rPr lang="zh-CN" sz="1400" kern="100">
                          <a:effectLst/>
                        </a:rPr>
                        <a:t>语言寄存器的访存</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了解虚拟仿真平台下寄存器的访存过程</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7"/>
                  </a:ext>
                </a:extLst>
              </a:tr>
              <a:tr h="200682">
                <a:tc>
                  <a:txBody>
                    <a:bodyPr/>
                    <a:lstStyle/>
                    <a:p>
                      <a:pPr algn="ctr">
                        <a:spcAft>
                          <a:spcPts val="0"/>
                        </a:spcAft>
                      </a:pPr>
                      <a:r>
                        <a:rPr lang="en-US" sz="1400" kern="100">
                          <a:effectLst/>
                        </a:rPr>
                        <a:t>21</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虚拟仿真平台下对外看门狗的读写、配置及应用</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了解虚拟仿真平台下对外看门狗的读写、配置及应用</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8"/>
                  </a:ext>
                </a:extLst>
              </a:tr>
              <a:tr h="267576">
                <a:tc>
                  <a:txBody>
                    <a:bodyPr/>
                    <a:lstStyle/>
                    <a:p>
                      <a:pPr algn="ctr">
                        <a:spcAft>
                          <a:spcPts val="0"/>
                        </a:spcAft>
                      </a:pPr>
                      <a:r>
                        <a:rPr lang="en-US" sz="1400" kern="100">
                          <a:effectLst/>
                        </a:rPr>
                        <a:t>22</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虚拟仿真平台下利用中断方式对定时器外设的读写、配置及应用</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了解虚拟仿真平台下定时器外设的读写中断响应机制</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09"/>
                  </a:ext>
                </a:extLst>
              </a:tr>
              <a:tr h="267576">
                <a:tc>
                  <a:txBody>
                    <a:bodyPr/>
                    <a:lstStyle/>
                    <a:p>
                      <a:pPr algn="ctr">
                        <a:spcAft>
                          <a:spcPts val="0"/>
                        </a:spcAft>
                      </a:pPr>
                      <a:r>
                        <a:rPr lang="en-US" sz="1400" kern="100">
                          <a:effectLst/>
                        </a:rPr>
                        <a:t>23</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虚拟仿真平台下利用中断方式对定时器和</a:t>
                      </a:r>
                      <a:r>
                        <a:rPr lang="en-US" sz="1400" kern="100">
                          <a:effectLst/>
                        </a:rPr>
                        <a:t>1553B</a:t>
                      </a:r>
                      <a:r>
                        <a:rPr lang="zh-CN" sz="1400" kern="100">
                          <a:effectLst/>
                        </a:rPr>
                        <a:t>外设的同时读写、配置及应用</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了解虚拟仿真平台下定时器和</a:t>
                      </a:r>
                      <a:r>
                        <a:rPr lang="en-US" sz="1400" kern="100">
                          <a:effectLst/>
                        </a:rPr>
                        <a:t>1553B</a:t>
                      </a:r>
                      <a:r>
                        <a:rPr lang="zh-CN" sz="1400" kern="100">
                          <a:effectLst/>
                        </a:rPr>
                        <a:t>外设的同时读写中断响应机制</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10"/>
                  </a:ext>
                </a:extLst>
              </a:tr>
              <a:tr h="267576">
                <a:tc>
                  <a:txBody>
                    <a:bodyPr/>
                    <a:lstStyle/>
                    <a:p>
                      <a:pPr algn="ctr">
                        <a:spcAft>
                          <a:spcPts val="0"/>
                        </a:spcAft>
                      </a:pPr>
                      <a:r>
                        <a:rPr lang="en-US" sz="1400" kern="100">
                          <a:effectLst/>
                        </a:rPr>
                        <a:t>24</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虚拟仿真平台下对定时器和两种以上通讯外设的同时读写、配置及应用</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了解虚拟仿真平台下对定时器和两种以上通讯外设的同时读写、配置及应用</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11"/>
                  </a:ext>
                </a:extLst>
              </a:tr>
              <a:tr h="334470">
                <a:tc>
                  <a:txBody>
                    <a:bodyPr/>
                    <a:lstStyle/>
                    <a:p>
                      <a:pPr algn="ctr">
                        <a:spcAft>
                          <a:spcPts val="0"/>
                        </a:spcAft>
                      </a:pPr>
                      <a:r>
                        <a:rPr lang="en-US" sz="1400" kern="100">
                          <a:effectLst/>
                        </a:rPr>
                        <a:t>25</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虚拟仿真平台下利用中断方式对定时器和两种以上通讯外设的同时读写、配置及应用</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了解虚拟仿真平台下定时器和两种以上通讯外设的同时读写中断响应机制</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12"/>
                  </a:ext>
                </a:extLst>
              </a:tr>
              <a:tr h="133788">
                <a:tc>
                  <a:txBody>
                    <a:bodyPr/>
                    <a:lstStyle/>
                    <a:p>
                      <a:pPr algn="ctr">
                        <a:spcAft>
                          <a:spcPts val="0"/>
                        </a:spcAft>
                      </a:pPr>
                      <a:r>
                        <a:rPr lang="en-US" sz="1400" kern="100">
                          <a:effectLst/>
                        </a:rPr>
                        <a:t>26</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a:effectLst/>
                        </a:rPr>
                        <a:t>陷阱和异常处理</a:t>
                      </a:r>
                      <a:endParaRPr lang="zh-CN" sz="1400" kern="10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tc>
                  <a:txBody>
                    <a:bodyPr/>
                    <a:lstStyle/>
                    <a:p>
                      <a:pPr algn="just">
                        <a:spcAft>
                          <a:spcPts val="0"/>
                        </a:spcAft>
                      </a:pPr>
                      <a:r>
                        <a:rPr lang="zh-CN" sz="1400" kern="100" dirty="0">
                          <a:effectLst/>
                        </a:rPr>
                        <a:t>以数据注入的形式，导致异常，观察陷阱和异常的处理</a:t>
                      </a:r>
                      <a:endParaRPr lang="zh-CN" sz="1400" kern="100" dirty="0">
                        <a:effectLst/>
                        <a:latin typeface="Times New Roman" panose="02020603050405020304"/>
                        <a:ea typeface="宋体" panose="02010600030101010101" pitchFamily="2" charset="-122"/>
                        <a:cs typeface="宋体" panose="02010600030101010101" pitchFamily="2" charset="-122"/>
                      </a:endParaRPr>
                    </a:p>
                  </a:txBody>
                  <a:tcPr marL="28669" marR="28669" marT="0" marB="0" anchor="ctr"/>
                </a:tc>
                <a:extLst>
                  <a:ext uri="{0D108BD9-81ED-4DB2-BD59-A6C34878D82A}">
                    <a16:rowId xmlns:a16="http://schemas.microsoft.com/office/drawing/2014/main" val="10013"/>
                  </a:ext>
                </a:extLst>
              </a:tr>
            </a:tbl>
          </a:graphicData>
        </a:graphic>
      </p:graphicFrame>
      <p:sp>
        <p:nvSpPr>
          <p:cNvPr id="4" name="文本框 3"/>
          <p:cNvSpPr txBox="1"/>
          <p:nvPr/>
        </p:nvSpPr>
        <p:spPr>
          <a:xfrm>
            <a:off x="1336675" y="203200"/>
            <a:ext cx="8801735" cy="640080"/>
          </a:xfrm>
          <a:prstGeom prst="rect">
            <a:avLst/>
          </a:prstGeom>
          <a:noFill/>
        </p:spPr>
        <p:txBody>
          <a:bodyPr wrap="square" rtlCol="0" anchor="t">
            <a:spAutoFit/>
          </a:bodyPr>
          <a:lstStyle/>
          <a:p>
            <a:pPr algn="ctr"/>
            <a:r>
              <a:rPr lang="zh-CN" altLang="en-US" sz="3600">
                <a:solidFill>
                  <a:schemeClr val="accent1"/>
                </a:solidFill>
                <a:sym typeface="+mn-ea"/>
              </a:rPr>
              <a:t>嵌入式系统虚拟硬件实验平台支持课程</a:t>
            </a:r>
          </a:p>
        </p:txBody>
      </p:sp>
      <p:sp>
        <p:nvSpPr>
          <p:cNvPr id="5" name="日期占位符 4"/>
          <p:cNvSpPr>
            <a:spLocks noGrp="1"/>
          </p:cNvSpPr>
          <p:nvPr>
            <p:ph type="dt" sz="half" idx="10"/>
          </p:nvPr>
        </p:nvSpPr>
        <p:spPr/>
        <p:txBody>
          <a:bodyPr/>
          <a:lstStyle/>
          <a:p>
            <a:fld id="{AEABAA41-3E9B-41BA-8A0D-C15172E94AE0}"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34</a:t>
            </a:fld>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8796" y="1478467"/>
            <a:ext cx="10079916" cy="4196020"/>
          </a:xfrm>
          <a:prstGeom prst="rect">
            <a:avLst/>
          </a:prstGeom>
        </p:spPr>
        <p:txBody>
          <a:bodyPr wrap="square">
            <a:spAutoFit/>
          </a:bodyPr>
          <a:lstStyle/>
          <a:p>
            <a:pPr marL="0" indent="0" eaLnBrk="1" hangingPunct="1">
              <a:lnSpc>
                <a:spcPts val="3200"/>
              </a:lnSpc>
              <a:buNone/>
              <a:defRPr/>
            </a:pPr>
            <a:r>
              <a:rPr lang="zh-CN" altLang="en-US" sz="2400" b="1" kern="0" dirty="0" smtClean="0">
                <a:solidFill>
                  <a:schemeClr val="tx1"/>
                </a:solidFill>
                <a:latin typeface="华文楷体" panose="02010600040101010101" pitchFamily="2" charset="-122"/>
                <a:ea typeface="华文楷体" panose="02010600040101010101" pitchFamily="2" charset="-122"/>
              </a:rPr>
              <a:t>        该</a:t>
            </a:r>
            <a:r>
              <a:rPr lang="zh-CN" altLang="en-US" sz="2400" b="1" kern="0" dirty="0">
                <a:solidFill>
                  <a:schemeClr val="tx1"/>
                </a:solidFill>
                <a:latin typeface="华文楷体" panose="02010600040101010101" pitchFamily="2" charset="-122"/>
                <a:ea typeface="华文楷体" panose="02010600040101010101" pitchFamily="2" charset="-122"/>
              </a:rPr>
              <a:t>平台是课题组针对我国航天型号软件的高可靠高安全、软硬件协同开发需求研制，经过近</a:t>
            </a:r>
            <a:r>
              <a:rPr lang="en-US" altLang="zh-CN" sz="2400" b="1" kern="0" dirty="0">
                <a:solidFill>
                  <a:schemeClr val="tx1"/>
                </a:solidFill>
                <a:latin typeface="华文楷体" panose="02010600040101010101" pitchFamily="2" charset="-122"/>
                <a:ea typeface="华文楷体" panose="02010600040101010101" pitchFamily="2" charset="-122"/>
              </a:rPr>
              <a:t>10</a:t>
            </a:r>
            <a:r>
              <a:rPr lang="zh-CN" altLang="en-US" sz="2400" b="1" kern="0" dirty="0">
                <a:solidFill>
                  <a:schemeClr val="tx1"/>
                </a:solidFill>
                <a:latin typeface="华文楷体" panose="02010600040101010101" pitchFamily="2" charset="-122"/>
                <a:ea typeface="华文楷体" panose="02010600040101010101" pitchFamily="2" charset="-122"/>
              </a:rPr>
              <a:t>年的研发已成功应用于航天系统多个院所。是典型的科研成果应用于教学的案例</a:t>
            </a:r>
            <a:r>
              <a:rPr lang="zh-CN" altLang="en-US" sz="2400" b="1" kern="0" dirty="0" smtClean="0">
                <a:solidFill>
                  <a:schemeClr val="tx1"/>
                </a:solidFill>
                <a:latin typeface="华文楷体" panose="02010600040101010101" pitchFamily="2" charset="-122"/>
                <a:ea typeface="华文楷体" panose="02010600040101010101" pitchFamily="2" charset="-122"/>
              </a:rPr>
              <a:t>。</a:t>
            </a:r>
            <a:endParaRPr lang="en-US" altLang="zh-CN" sz="2400" b="1" kern="0" dirty="0" smtClean="0">
              <a:solidFill>
                <a:schemeClr val="tx1"/>
              </a:solidFill>
              <a:latin typeface="华文楷体" panose="02010600040101010101" pitchFamily="2" charset="-122"/>
              <a:ea typeface="华文楷体" panose="02010600040101010101" pitchFamily="2" charset="-122"/>
            </a:endParaRPr>
          </a:p>
          <a:p>
            <a:pPr marL="0" indent="0" eaLnBrk="1" hangingPunct="1">
              <a:lnSpc>
                <a:spcPts val="3200"/>
              </a:lnSpc>
              <a:buNone/>
              <a:defRPr/>
            </a:pPr>
            <a:endParaRPr lang="en-US" altLang="zh-CN" sz="2400" b="1" kern="0" dirty="0" smtClean="0">
              <a:solidFill>
                <a:schemeClr val="tx1"/>
              </a:solidFill>
              <a:latin typeface="华文楷体" panose="02010600040101010101" pitchFamily="2" charset="-122"/>
              <a:ea typeface="华文楷体" panose="02010600040101010101" pitchFamily="2" charset="-122"/>
            </a:endParaRPr>
          </a:p>
          <a:p>
            <a:pPr>
              <a:lnSpc>
                <a:spcPts val="3200"/>
              </a:lnSpc>
              <a:defRPr/>
            </a:pPr>
            <a:r>
              <a:rPr lang="zh-CN" altLang="en-US" sz="2400" b="1" kern="0" dirty="0" smtClean="0">
                <a:solidFill>
                  <a:schemeClr val="tx1"/>
                </a:solidFill>
                <a:latin typeface="华文楷体" panose="02010600040101010101" pitchFamily="2" charset="-122"/>
                <a:ea typeface="华文楷体" panose="02010600040101010101" pitchFamily="2" charset="-122"/>
              </a:rPr>
              <a:t>        目前</a:t>
            </a:r>
            <a:r>
              <a:rPr lang="zh-CN" altLang="en-US" sz="2400" b="1" kern="0" dirty="0">
                <a:solidFill>
                  <a:schemeClr val="tx1"/>
                </a:solidFill>
                <a:latin typeface="华文楷体" panose="02010600040101010101" pitchFamily="2" charset="-122"/>
                <a:ea typeface="华文楷体" panose="02010600040101010101" pitchFamily="2" charset="-122"/>
              </a:rPr>
              <a:t>该平台已成功安装</a:t>
            </a:r>
            <a:r>
              <a:rPr lang="zh-CN" altLang="en-US" sz="2400" b="1" kern="0" dirty="0" smtClean="0">
                <a:solidFill>
                  <a:schemeClr val="tx1"/>
                </a:solidFill>
                <a:latin typeface="华文楷体" panose="02010600040101010101" pitchFamily="2" charset="-122"/>
                <a:ea typeface="华文楷体" panose="02010600040101010101" pitchFamily="2" charset="-122"/>
              </a:rPr>
              <a:t>到我院计算机</a:t>
            </a:r>
            <a:r>
              <a:rPr lang="zh-CN" altLang="en-US" sz="2400" b="1" kern="0" dirty="0">
                <a:solidFill>
                  <a:schemeClr val="tx1"/>
                </a:solidFill>
                <a:latin typeface="华文楷体" panose="02010600040101010101" pitchFamily="2" charset="-122"/>
                <a:ea typeface="华文楷体" panose="02010600040101010101" pitchFamily="2" charset="-122"/>
              </a:rPr>
              <a:t>软件实验中心的虚拟主机上，学生可以通过远程桌面连接到软件实验中心的虚拟主机，使学生在没有嵌入式硬件开发板条件下，只要能够联网即可以通过远程桌面</a:t>
            </a:r>
            <a:r>
              <a:rPr lang="zh-CN" altLang="en-US" sz="2400" b="1" kern="0" dirty="0" smtClean="0">
                <a:solidFill>
                  <a:schemeClr val="tx1"/>
                </a:solidFill>
                <a:latin typeface="华文楷体" panose="02010600040101010101" pitchFamily="2" charset="-122"/>
                <a:ea typeface="华文楷体" panose="02010600040101010101" pitchFamily="2" charset="-122"/>
              </a:rPr>
              <a:t>进行硬件类课程实验</a:t>
            </a:r>
            <a:r>
              <a:rPr lang="zh-CN" altLang="en-US" sz="2400" b="1" kern="0" dirty="0">
                <a:solidFill>
                  <a:schemeClr val="tx1"/>
                </a:solidFill>
                <a:latin typeface="华文楷体" panose="02010600040101010101" pitchFamily="2" charset="-122"/>
                <a:ea typeface="华文楷体" panose="02010600040101010101" pitchFamily="2" charset="-122"/>
              </a:rPr>
              <a:t>。从而打破固定时间、到固定的实验室、使用固定的硬件设备这种传统的实验方法和实验过程。</a:t>
            </a:r>
            <a:endParaRPr lang="ko-KR" altLang="en-US" sz="2400" b="1" kern="0" dirty="0">
              <a:solidFill>
                <a:schemeClr val="tx1"/>
              </a:solidFill>
              <a:latin typeface="华文楷体" panose="02010600040101010101" pitchFamily="2" charset="-122"/>
            </a:endParaRPr>
          </a:p>
          <a:p>
            <a:pPr marL="0" indent="0" eaLnBrk="1" hangingPunct="1">
              <a:lnSpc>
                <a:spcPts val="3200"/>
              </a:lnSpc>
              <a:buNone/>
              <a:defRPr/>
            </a:pPr>
            <a:endParaRPr lang="en-US" altLang="zh-CN" sz="2400" b="1" kern="0" dirty="0">
              <a:solidFill>
                <a:schemeClr val="tx1"/>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1658620" y="344170"/>
            <a:ext cx="8801735" cy="640080"/>
          </a:xfrm>
          <a:prstGeom prst="rect">
            <a:avLst/>
          </a:prstGeom>
          <a:noFill/>
        </p:spPr>
        <p:txBody>
          <a:bodyPr wrap="square" rtlCol="0" anchor="t">
            <a:spAutoFit/>
          </a:bodyPr>
          <a:lstStyle/>
          <a:p>
            <a:pPr algn="ctr"/>
            <a:r>
              <a:rPr lang="zh-CN" altLang="en-US" sz="3600">
                <a:solidFill>
                  <a:schemeClr val="accent1"/>
                </a:solidFill>
                <a:sym typeface="+mn-ea"/>
              </a:rPr>
              <a:t>嵌入式系统虚拟硬件实验平台应用情况</a:t>
            </a:r>
          </a:p>
        </p:txBody>
      </p:sp>
      <p:sp>
        <p:nvSpPr>
          <p:cNvPr id="3" name="日期占位符 2"/>
          <p:cNvSpPr>
            <a:spLocks noGrp="1"/>
          </p:cNvSpPr>
          <p:nvPr>
            <p:ph type="dt" sz="half" idx="10"/>
          </p:nvPr>
        </p:nvSpPr>
        <p:spPr/>
        <p:txBody>
          <a:bodyPr/>
          <a:lstStyle/>
          <a:p>
            <a:fld id="{400F97A0-49D4-4891-9F1C-748F06E0F9AF}" type="datetime1">
              <a:rPr lang="zh-CN" altLang="en-US" smtClean="0"/>
              <a:t>2017/6/3</a:t>
            </a:fld>
            <a:endParaRPr lang="zh-CN" altLang="en-US"/>
          </a:p>
        </p:txBody>
      </p:sp>
      <p:sp>
        <p:nvSpPr>
          <p:cNvPr id="5" name="灯片编号占位符 4"/>
          <p:cNvSpPr>
            <a:spLocks noGrp="1"/>
          </p:cNvSpPr>
          <p:nvPr>
            <p:ph type="sldNum" sz="quarter" idx="12"/>
          </p:nvPr>
        </p:nvSpPr>
        <p:spPr/>
        <p:txBody>
          <a:bodyPr/>
          <a:lstStyle/>
          <a:p>
            <a:fld id="{2925DAEE-876B-4B4D-8AF4-85D66E2F423B}" type="slidenum">
              <a:rPr lang="zh-CN" altLang="en-US" smtClean="0"/>
              <a:t>35</a:t>
            </a:fld>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565" y="96520"/>
            <a:ext cx="10515600" cy="1325563"/>
          </a:xfrm>
        </p:spPr>
        <p:txBody>
          <a:bodyPr/>
          <a:lstStyle/>
          <a:p>
            <a:r>
              <a:rPr lang="zh-CN" altLang="en-US">
                <a:sym typeface="+mn-ea"/>
              </a:rPr>
              <a:t>线下嵌入式系统硬件实验平台建设</a:t>
            </a:r>
            <a:endParaRPr lang="zh-CN" altLang="en-US"/>
          </a:p>
        </p:txBody>
      </p:sp>
      <p:sp>
        <p:nvSpPr>
          <p:cNvPr id="3" name="内容占位符 2"/>
          <p:cNvSpPr>
            <a:spLocks noGrp="1"/>
          </p:cNvSpPr>
          <p:nvPr>
            <p:ph sz="half" idx="1"/>
          </p:nvPr>
        </p:nvSpPr>
        <p:spPr>
          <a:xfrm>
            <a:off x="838200" y="1739561"/>
            <a:ext cx="6175786" cy="1565275"/>
          </a:xfrm>
        </p:spPr>
        <p:txBody>
          <a:bodyPr/>
          <a:lstStyle/>
          <a:p>
            <a:r>
              <a:rPr lang="zh-CN" altLang="en-US" dirty="0"/>
              <a:t>采用了多种平台共存的方式</a:t>
            </a:r>
          </a:p>
          <a:p>
            <a:pPr lvl="1"/>
            <a:r>
              <a:rPr lang="zh-CN" altLang="en-US" dirty="0"/>
              <a:t>鼓励学生在多平台上进行创新实验；</a:t>
            </a:r>
          </a:p>
          <a:p>
            <a:pPr lvl="1"/>
            <a:r>
              <a:rPr lang="zh-CN" altLang="en-US" dirty="0"/>
              <a:t>鼓励教师将科研成果转化到教学中；</a:t>
            </a:r>
          </a:p>
          <a:p>
            <a:pPr lvl="1"/>
            <a:endParaRPr lang="zh-CN" altLang="en-US" dirty="0"/>
          </a:p>
        </p:txBody>
      </p:sp>
      <p:pic>
        <p:nvPicPr>
          <p:cNvPr id="22" name="图片 22" descr="car1"/>
          <p:cNvPicPr>
            <a:picLocks noGrp="1" noChangeAspect="1"/>
          </p:cNvPicPr>
          <p:nvPr>
            <p:ph sz="half" idx="2"/>
          </p:nvPr>
        </p:nvPicPr>
        <p:blipFill>
          <a:blip r:embed="rId3"/>
          <a:srcRect/>
          <a:stretch>
            <a:fillRect/>
          </a:stretch>
        </p:blipFill>
        <p:spPr>
          <a:xfrm>
            <a:off x="4289425" y="3756660"/>
            <a:ext cx="3612515" cy="2709545"/>
          </a:xfrm>
          <a:prstGeom prst="rect">
            <a:avLst/>
          </a:prstGeom>
          <a:noFill/>
          <a:ln w="9525">
            <a:noFill/>
            <a:miter/>
          </a:ln>
        </p:spPr>
      </p:pic>
      <p:pic>
        <p:nvPicPr>
          <p:cNvPr id="6" name="图片 5" descr="IMG_2585"/>
          <p:cNvPicPr>
            <a:picLocks noChangeAspect="1"/>
          </p:cNvPicPr>
          <p:nvPr/>
        </p:nvPicPr>
        <p:blipFill>
          <a:blip r:embed="rId4"/>
          <a:stretch>
            <a:fillRect/>
          </a:stretch>
        </p:blipFill>
        <p:spPr>
          <a:xfrm>
            <a:off x="456565" y="3769360"/>
            <a:ext cx="3595370" cy="2696845"/>
          </a:xfrm>
          <a:prstGeom prst="rect">
            <a:avLst/>
          </a:prstGeom>
        </p:spPr>
      </p:pic>
      <p:pic>
        <p:nvPicPr>
          <p:cNvPr id="4" name="图片 3"/>
          <p:cNvPicPr>
            <a:picLocks noChangeAspect="1"/>
          </p:cNvPicPr>
          <p:nvPr/>
        </p:nvPicPr>
        <p:blipFill>
          <a:blip r:embed="rId5"/>
          <a:stretch>
            <a:fillRect/>
          </a:stretch>
        </p:blipFill>
        <p:spPr>
          <a:xfrm>
            <a:off x="8044180" y="3756660"/>
            <a:ext cx="3752850" cy="2709545"/>
          </a:xfrm>
          <a:prstGeom prst="rect">
            <a:avLst/>
          </a:prstGeom>
        </p:spPr>
      </p:pic>
      <p:pic>
        <p:nvPicPr>
          <p:cNvPr id="5" name="图片 4" descr="IMG_0944"/>
          <p:cNvPicPr>
            <a:picLocks noChangeAspect="1"/>
          </p:cNvPicPr>
          <p:nvPr/>
        </p:nvPicPr>
        <p:blipFill>
          <a:blip r:embed="rId6"/>
          <a:stretch>
            <a:fillRect/>
          </a:stretch>
        </p:blipFill>
        <p:spPr>
          <a:xfrm rot="5400000">
            <a:off x="8817610" y="491490"/>
            <a:ext cx="2798445" cy="3731895"/>
          </a:xfrm>
          <a:prstGeom prst="rect">
            <a:avLst/>
          </a:prstGeom>
        </p:spPr>
      </p:pic>
      <p:sp>
        <p:nvSpPr>
          <p:cNvPr id="7" name="文本框 6"/>
          <p:cNvSpPr txBox="1"/>
          <p:nvPr/>
        </p:nvSpPr>
        <p:spPr>
          <a:xfrm>
            <a:off x="575945" y="6513195"/>
            <a:ext cx="3028315" cy="365760"/>
          </a:xfrm>
          <a:prstGeom prst="rect">
            <a:avLst/>
          </a:prstGeom>
          <a:noFill/>
        </p:spPr>
        <p:txBody>
          <a:bodyPr wrap="square" rtlCol="0">
            <a:spAutoFit/>
          </a:bodyPr>
          <a:lstStyle/>
          <a:p>
            <a:r>
              <a:rPr lang="en-US" altLang="zh-CN"/>
              <a:t>Xilinx ZedBoard </a:t>
            </a:r>
            <a:r>
              <a:rPr lang="zh-CN" altLang="zh-CN"/>
              <a:t>小车</a:t>
            </a:r>
          </a:p>
        </p:txBody>
      </p:sp>
      <p:sp>
        <p:nvSpPr>
          <p:cNvPr id="8" name="文本框 7"/>
          <p:cNvSpPr txBox="1"/>
          <p:nvPr/>
        </p:nvSpPr>
        <p:spPr>
          <a:xfrm>
            <a:off x="4180840" y="6466205"/>
            <a:ext cx="4681220" cy="365760"/>
          </a:xfrm>
          <a:prstGeom prst="rect">
            <a:avLst/>
          </a:prstGeom>
          <a:noFill/>
        </p:spPr>
        <p:txBody>
          <a:bodyPr wrap="square" rtlCol="0">
            <a:spAutoFit/>
          </a:bodyPr>
          <a:lstStyle/>
          <a:p>
            <a:r>
              <a:rPr altLang="zh-CN"/>
              <a:t>AGV（Automatic Guided Vehicle）智能小车</a:t>
            </a:r>
          </a:p>
        </p:txBody>
      </p:sp>
      <p:sp>
        <p:nvSpPr>
          <p:cNvPr id="100" name="文本框 99"/>
          <p:cNvSpPr txBox="1"/>
          <p:nvPr/>
        </p:nvSpPr>
        <p:spPr>
          <a:xfrm>
            <a:off x="8350250" y="6513195"/>
            <a:ext cx="3447415" cy="365760"/>
          </a:xfrm>
          <a:prstGeom prst="rect">
            <a:avLst/>
          </a:prstGeom>
          <a:noFill/>
          <a:ln w="9525">
            <a:noFill/>
          </a:ln>
        </p:spPr>
        <p:txBody>
          <a:bodyPr wrap="square">
            <a:spAutoFit/>
          </a:bodyPr>
          <a:lstStyle/>
          <a:p>
            <a:pPr marL="0" indent="0" algn="ctr"/>
            <a:r>
              <a:rPr lang="zh-CN" altLang="en-US"/>
              <a:t>大疆无人机</a:t>
            </a:r>
          </a:p>
        </p:txBody>
      </p:sp>
      <p:sp>
        <p:nvSpPr>
          <p:cNvPr id="9" name="文本框 8"/>
          <p:cNvSpPr txBox="1"/>
          <p:nvPr/>
        </p:nvSpPr>
        <p:spPr>
          <a:xfrm>
            <a:off x="9194165" y="3390900"/>
            <a:ext cx="2888615" cy="365760"/>
          </a:xfrm>
          <a:prstGeom prst="rect">
            <a:avLst/>
          </a:prstGeom>
          <a:noFill/>
          <a:ln w="9525">
            <a:noFill/>
          </a:ln>
        </p:spPr>
        <p:txBody>
          <a:bodyPr wrap="square">
            <a:spAutoFit/>
          </a:bodyPr>
          <a:lstStyle/>
          <a:p>
            <a:pPr marL="0" indent="0" algn="l"/>
            <a:r>
              <a:rPr lang="zh-CN" altLang="en-US"/>
              <a:t>自制嵌入式开放实验模块</a:t>
            </a:r>
          </a:p>
        </p:txBody>
      </p:sp>
      <p:sp>
        <p:nvSpPr>
          <p:cNvPr id="10" name="日期占位符 9"/>
          <p:cNvSpPr>
            <a:spLocks noGrp="1"/>
          </p:cNvSpPr>
          <p:nvPr>
            <p:ph type="dt" sz="half" idx="10"/>
          </p:nvPr>
        </p:nvSpPr>
        <p:spPr/>
        <p:txBody>
          <a:bodyPr/>
          <a:lstStyle/>
          <a:p>
            <a:fld id="{EF616893-9B24-4394-B19A-7E76B6DAA253}" type="datetime1">
              <a:rPr lang="zh-CN" altLang="en-US" smtClean="0"/>
              <a:t>2017/6/3</a:t>
            </a:fld>
            <a:endParaRPr lang="zh-CN" altLang="en-US"/>
          </a:p>
        </p:txBody>
      </p:sp>
      <p:sp>
        <p:nvSpPr>
          <p:cNvPr id="11" name="灯片编号占位符 10"/>
          <p:cNvSpPr>
            <a:spLocks noGrp="1"/>
          </p:cNvSpPr>
          <p:nvPr>
            <p:ph type="sldNum" sz="quarter" idx="12"/>
          </p:nvPr>
        </p:nvSpPr>
        <p:spPr/>
        <p:txBody>
          <a:bodyPr/>
          <a:lstStyle/>
          <a:p>
            <a:fld id="{2925DAEE-876B-4B4D-8AF4-85D66E2F423B}" type="slidenum">
              <a:rPr lang="zh-CN" altLang="en-US" smtClean="0"/>
              <a:t>36</a:t>
            </a:fld>
            <a:endParaRPr lang="zh-CN" altLang="en-US"/>
          </a:p>
        </p:txBody>
      </p:sp>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mn-ea"/>
              </a:rPr>
              <a:t>计算机硬件类课程远程实践教学平台</a:t>
            </a:r>
            <a:endParaRPr lang="zh-CN" altLang="en-US"/>
          </a:p>
        </p:txBody>
      </p:sp>
      <p:sp>
        <p:nvSpPr>
          <p:cNvPr id="3" name="内容占位符 2"/>
          <p:cNvSpPr>
            <a:spLocks noGrp="1"/>
          </p:cNvSpPr>
          <p:nvPr>
            <p:ph sz="half" idx="1"/>
          </p:nvPr>
        </p:nvSpPr>
        <p:spPr>
          <a:xfrm>
            <a:off x="838200" y="1847141"/>
            <a:ext cx="9566275" cy="3467137"/>
          </a:xfrm>
        </p:spPr>
        <p:txBody>
          <a:bodyPr>
            <a:normAutofit lnSpcReduction="10000"/>
          </a:bodyPr>
          <a:lstStyle/>
          <a:p>
            <a:pPr>
              <a:lnSpc>
                <a:spcPct val="100000"/>
              </a:lnSpc>
              <a:spcAft>
                <a:spcPts val="1200"/>
              </a:spcAft>
            </a:pPr>
            <a:r>
              <a:rPr lang="zh-CN" altLang="en-US" dirty="0" smtClean="0"/>
              <a:t>基本实现</a:t>
            </a:r>
            <a:r>
              <a:rPr lang="zh-CN" altLang="en-US" dirty="0"/>
              <a:t>了用统一平台将计算机硬件类课程贯通的目标；</a:t>
            </a:r>
          </a:p>
          <a:p>
            <a:pPr>
              <a:lnSpc>
                <a:spcPct val="100000"/>
              </a:lnSpc>
              <a:spcAft>
                <a:spcPts val="1200"/>
              </a:spcAft>
            </a:pPr>
            <a:r>
              <a:rPr lang="zh-CN" altLang="en-US" dirty="0"/>
              <a:t>实现了线上、线下的实验相结合；</a:t>
            </a:r>
          </a:p>
          <a:p>
            <a:pPr>
              <a:lnSpc>
                <a:spcPct val="100000"/>
              </a:lnSpc>
              <a:spcAft>
                <a:spcPts val="1200"/>
              </a:spcAft>
            </a:pPr>
            <a:r>
              <a:rPr lang="zh-CN" altLang="en-US" dirty="0"/>
              <a:t>实现了虚实结合，能实不虚的平台方案；</a:t>
            </a:r>
          </a:p>
          <a:p>
            <a:pPr>
              <a:lnSpc>
                <a:spcPct val="100000"/>
              </a:lnSpc>
              <a:spcAft>
                <a:spcPts val="1200"/>
              </a:spcAft>
            </a:pPr>
            <a:r>
              <a:rPr lang="zh-CN" altLang="en-US" dirty="0"/>
              <a:t>实现了远程硬件实验，为</a:t>
            </a:r>
            <a:r>
              <a:rPr lang="en-US" altLang="zh-CN" dirty="0"/>
              <a:t>MOOC</a:t>
            </a:r>
            <a:r>
              <a:rPr lang="zh-CN" altLang="en-US" dirty="0"/>
              <a:t>课程提供支撑；</a:t>
            </a:r>
          </a:p>
          <a:p>
            <a:pPr>
              <a:lnSpc>
                <a:spcPct val="100000"/>
              </a:lnSpc>
              <a:spcAft>
                <a:spcPts val="1200"/>
              </a:spcAft>
            </a:pPr>
            <a:r>
              <a:rPr lang="zh-CN" altLang="en-US" dirty="0"/>
              <a:t>实现了教学与工业应用的无缝连接；</a:t>
            </a:r>
          </a:p>
          <a:p>
            <a:endParaRPr lang="zh-CN" altLang="en-US" dirty="0"/>
          </a:p>
        </p:txBody>
      </p:sp>
      <p:sp>
        <p:nvSpPr>
          <p:cNvPr id="4" name="日期占位符 3"/>
          <p:cNvSpPr>
            <a:spLocks noGrp="1"/>
          </p:cNvSpPr>
          <p:nvPr>
            <p:ph type="dt" sz="half" idx="10"/>
          </p:nvPr>
        </p:nvSpPr>
        <p:spPr/>
        <p:txBody>
          <a:bodyPr/>
          <a:lstStyle/>
          <a:p>
            <a:fld id="{EB1C218D-34CE-4571-81F9-89AEAC71925E}" type="datetime1">
              <a:rPr lang="zh-CN" altLang="en-US" smtClean="0"/>
              <a:t>2017/6/3</a:t>
            </a:fld>
            <a:endParaRPr lang="zh-CN" altLang="en-US"/>
          </a:p>
        </p:txBody>
      </p:sp>
      <p:sp>
        <p:nvSpPr>
          <p:cNvPr id="5" name="灯片编号占位符 4"/>
          <p:cNvSpPr>
            <a:spLocks noGrp="1"/>
          </p:cNvSpPr>
          <p:nvPr>
            <p:ph type="sldNum" sz="quarter" idx="12"/>
          </p:nvPr>
        </p:nvSpPr>
        <p:spPr/>
        <p:txBody>
          <a:bodyPr/>
          <a:lstStyle/>
          <a:p>
            <a:fld id="{2925DAEE-876B-4B4D-8AF4-85D66E2F423B}" type="slidenum">
              <a:rPr lang="zh-CN" altLang="en-US" smtClean="0"/>
              <a:t>37</a:t>
            </a:fld>
            <a:endParaRPr lang="zh-CN" altLang="en-US"/>
          </a:p>
        </p:txBody>
      </p:sp>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945549" y="1186236"/>
            <a:ext cx="5095013" cy="2019543"/>
          </a:xfrm>
        </p:spPr>
        <p:txBody>
          <a:bodyPr/>
          <a:lstStyle/>
          <a:p>
            <a:r>
              <a:rPr lang="zh-CN" altLang="en-US" dirty="0"/>
              <a:t>感谢您的聆听</a:t>
            </a:r>
            <a:endParaRPr lang="zh-CN" altLang="en-US" dirty="0"/>
          </a:p>
        </p:txBody>
      </p:sp>
      <p:sp>
        <p:nvSpPr>
          <p:cNvPr id="6" name="副标题 5"/>
          <p:cNvSpPr>
            <a:spLocks noGrp="1"/>
          </p:cNvSpPr>
          <p:nvPr>
            <p:ph type="subTitle" idx="1"/>
          </p:nvPr>
        </p:nvSpPr>
        <p:spPr/>
        <p:txBody>
          <a:bodyPr>
            <a:normAutofit/>
          </a:bodyPr>
          <a:lstStyle/>
          <a:p>
            <a:r>
              <a:rPr lang="zh-CN" altLang="en-US" sz="4000" b="1" dirty="0" smtClean="0">
                <a:latin typeface="楷体" panose="02010609060101010101" pitchFamily="49" charset="-122"/>
                <a:ea typeface="楷体" panose="02010609060101010101" pitchFamily="49" charset="-122"/>
              </a:rPr>
              <a:t>刘宏伟</a:t>
            </a:r>
            <a:endParaRPr lang="zh-CN" altLang="en-US" sz="4000" b="1" dirty="0">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normAutofit fontScale="90000" lnSpcReduction="10000"/>
          </a:bodyPr>
          <a:lstStyle/>
          <a:p>
            <a:r>
              <a:rPr lang="zh-CN" altLang="en-US" dirty="0"/>
              <a:t>计算机硬件类课程</a:t>
            </a:r>
          </a:p>
          <a:p>
            <a:pPr lvl="1"/>
            <a:r>
              <a:rPr lang="zh-CN" altLang="en-US" sz="2400" dirty="0"/>
              <a:t>数字逻辑</a:t>
            </a:r>
          </a:p>
          <a:p>
            <a:pPr lvl="1"/>
            <a:r>
              <a:rPr lang="zh-CN" altLang="en-US" sz="2400" dirty="0"/>
              <a:t>计算机组成原理</a:t>
            </a:r>
          </a:p>
          <a:p>
            <a:pPr lvl="1"/>
            <a:r>
              <a:rPr lang="zh-CN" altLang="en-US" sz="2400" dirty="0"/>
              <a:t>计算机体系结构</a:t>
            </a:r>
          </a:p>
          <a:p>
            <a:pPr lvl="1"/>
            <a:r>
              <a:rPr lang="zh-CN" altLang="en-US" sz="2400" dirty="0"/>
              <a:t>汇编语言</a:t>
            </a:r>
          </a:p>
          <a:p>
            <a:pPr lvl="1"/>
            <a:r>
              <a:rPr lang="zh-CN" altLang="en-US" sz="2400" dirty="0"/>
              <a:t>计算机接口技术</a:t>
            </a:r>
          </a:p>
          <a:p>
            <a:pPr lvl="1"/>
            <a:endParaRPr lang="zh-CN" altLang="en-US" sz="2400" dirty="0"/>
          </a:p>
          <a:p>
            <a:pPr lvl="0"/>
            <a:r>
              <a:rPr lang="zh-CN" altLang="en-US" dirty="0"/>
              <a:t>每一门课程对应一个实验平台，结构与功能针对某一门课程而设，似乎课程实验之间没有关系。</a:t>
            </a:r>
          </a:p>
          <a:p>
            <a:pPr lvl="0"/>
            <a:r>
              <a:rPr lang="zh-CN" altLang="en-US" dirty="0"/>
              <a:t>所用的实验平台与未来的工作没有任何关系，只是知识的验证。</a:t>
            </a:r>
          </a:p>
        </p:txBody>
      </p:sp>
      <p:sp>
        <p:nvSpPr>
          <p:cNvPr id="4" name="内容占位符 3"/>
          <p:cNvSpPr>
            <a:spLocks noGrp="1"/>
          </p:cNvSpPr>
          <p:nvPr>
            <p:ph sz="half" idx="2"/>
          </p:nvPr>
        </p:nvSpPr>
        <p:spPr/>
        <p:txBody>
          <a:bodyPr/>
          <a:lstStyle/>
          <a:p>
            <a:r>
              <a:rPr lang="en-US" altLang="zh-CN" dirty="0"/>
              <a:t>MOOC</a:t>
            </a:r>
            <a:r>
              <a:rPr lang="zh-CN" altLang="en-US" dirty="0"/>
              <a:t>课程的出现</a:t>
            </a:r>
          </a:p>
          <a:p>
            <a:pPr lvl="1"/>
            <a:r>
              <a:rPr lang="zh-CN" altLang="en-US" dirty="0"/>
              <a:t>网上视频学生可以看</a:t>
            </a:r>
          </a:p>
          <a:p>
            <a:pPr lvl="1"/>
            <a:r>
              <a:rPr lang="zh-CN" altLang="en-US" dirty="0"/>
              <a:t>实验怎么办？</a:t>
            </a:r>
          </a:p>
          <a:p>
            <a:pPr lvl="1"/>
            <a:endParaRPr lang="zh-CN" altLang="en-US" dirty="0"/>
          </a:p>
          <a:p>
            <a:pPr lvl="1"/>
            <a:r>
              <a:rPr lang="zh-CN" altLang="en-US" dirty="0"/>
              <a:t>工科学生不做实验，还算是学工科吗？</a:t>
            </a:r>
          </a:p>
        </p:txBody>
      </p:sp>
      <p:sp>
        <p:nvSpPr>
          <p:cNvPr id="5" name="标题 1"/>
          <p:cNvSpPr>
            <a:spLocks noGrp="1"/>
          </p:cNvSpPr>
          <p:nvPr/>
        </p:nvSpPr>
        <p:spPr>
          <a:xfrm>
            <a:off x="965200" y="492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zh-CN" altLang="en-US">
                <a:sym typeface="+mn-ea"/>
              </a:rPr>
              <a:t>计算机硬件课程实验存在的问题</a:t>
            </a:r>
            <a:r>
              <a:rPr lang="en-US" altLang="zh-CN">
                <a:sym typeface="+mn-ea"/>
              </a:rPr>
              <a:t>-II</a:t>
            </a:r>
          </a:p>
        </p:txBody>
      </p:sp>
      <p:sp>
        <p:nvSpPr>
          <p:cNvPr id="2" name="日期占位符 1"/>
          <p:cNvSpPr>
            <a:spLocks noGrp="1"/>
          </p:cNvSpPr>
          <p:nvPr>
            <p:ph type="dt" sz="half" idx="10"/>
          </p:nvPr>
        </p:nvSpPr>
        <p:spPr/>
        <p:txBody>
          <a:bodyPr/>
          <a:lstStyle/>
          <a:p>
            <a:fld id="{DB5EFF77-A22A-4B3E-8FD9-E1E479B1AC55}"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未来的计算机硬件类课程实验</a:t>
            </a:r>
          </a:p>
        </p:txBody>
      </p:sp>
      <p:sp>
        <p:nvSpPr>
          <p:cNvPr id="3" name="内容占位符 2"/>
          <p:cNvSpPr>
            <a:spLocks noGrp="1"/>
          </p:cNvSpPr>
          <p:nvPr>
            <p:ph sz="half" idx="1"/>
          </p:nvPr>
        </p:nvSpPr>
        <p:spPr>
          <a:xfrm>
            <a:off x="858819" y="1825625"/>
            <a:ext cx="9789795" cy="4351655"/>
          </a:xfrm>
        </p:spPr>
        <p:txBody>
          <a:bodyPr/>
          <a:lstStyle/>
          <a:p>
            <a:pPr>
              <a:spcBef>
                <a:spcPts val="1200"/>
              </a:spcBef>
              <a:spcAft>
                <a:spcPts val="600"/>
              </a:spcAft>
            </a:pPr>
            <a:r>
              <a:rPr lang="zh-CN" altLang="en-US" dirty="0"/>
              <a:t>应具备以下几个元素</a:t>
            </a:r>
          </a:p>
          <a:p>
            <a:pPr lvl="1">
              <a:spcBef>
                <a:spcPts val="1200"/>
              </a:spcBef>
              <a:spcAft>
                <a:spcPts val="600"/>
              </a:spcAft>
            </a:pPr>
            <a:r>
              <a:rPr lang="zh-CN" altLang="en-US" dirty="0"/>
              <a:t>远程化：解决教学资源不足的</a:t>
            </a:r>
            <a:r>
              <a:rPr lang="zh-CN" altLang="en-US" dirty="0" smtClean="0"/>
              <a:t>问题、学生使用的方便性；</a:t>
            </a:r>
            <a:endParaRPr lang="zh-CN" altLang="en-US" dirty="0"/>
          </a:p>
          <a:p>
            <a:pPr lvl="1">
              <a:spcBef>
                <a:spcPts val="1200"/>
              </a:spcBef>
              <a:spcAft>
                <a:spcPts val="600"/>
              </a:spcAft>
            </a:pPr>
            <a:r>
              <a:rPr lang="zh-CN" altLang="en-US" dirty="0"/>
              <a:t>工业化：解决学校的教育与工业应用脱轨的问题；</a:t>
            </a:r>
          </a:p>
          <a:p>
            <a:pPr lvl="1">
              <a:spcBef>
                <a:spcPts val="1200"/>
              </a:spcBef>
              <a:spcAft>
                <a:spcPts val="600"/>
              </a:spcAft>
            </a:pPr>
            <a:r>
              <a:rPr lang="zh-CN" altLang="en-US" dirty="0"/>
              <a:t>开放性：解决学生随时可以实验的问题；</a:t>
            </a:r>
          </a:p>
          <a:p>
            <a:pPr lvl="1">
              <a:spcBef>
                <a:spcPts val="1200"/>
              </a:spcBef>
              <a:spcAft>
                <a:spcPts val="600"/>
              </a:spcAft>
            </a:pPr>
            <a:r>
              <a:rPr lang="zh-CN" altLang="zh-CN" dirty="0"/>
              <a:t>虚实结合，以虚补实：增加学生的动手机会，提高设计和实现能力；</a:t>
            </a:r>
          </a:p>
          <a:p>
            <a:pPr lvl="1">
              <a:spcBef>
                <a:spcPts val="1200"/>
              </a:spcBef>
              <a:spcAft>
                <a:spcPts val="600"/>
              </a:spcAft>
            </a:pPr>
            <a:r>
              <a:rPr lang="zh-CN" altLang="en-US" dirty="0">
                <a:sym typeface="+mn-ea"/>
              </a:rPr>
              <a:t>线上、线下相结合：提高学生的动手能力和创新能力</a:t>
            </a:r>
            <a:r>
              <a:rPr lang="en-US" altLang="zh-CN" dirty="0">
                <a:sym typeface="+mn-ea"/>
              </a:rPr>
              <a:t>;</a:t>
            </a:r>
            <a:endParaRPr lang="en-US" altLang="zh-CN" dirty="0"/>
          </a:p>
          <a:p>
            <a:pPr lvl="1">
              <a:spcBef>
                <a:spcPts val="1200"/>
              </a:spcBef>
              <a:spcAft>
                <a:spcPts val="600"/>
              </a:spcAft>
            </a:pPr>
            <a:endParaRPr lang="en-US" altLang="zh-CN" dirty="0"/>
          </a:p>
        </p:txBody>
      </p:sp>
      <p:sp>
        <p:nvSpPr>
          <p:cNvPr id="4" name="日期占位符 3"/>
          <p:cNvSpPr>
            <a:spLocks noGrp="1"/>
          </p:cNvSpPr>
          <p:nvPr>
            <p:ph type="dt" sz="half" idx="10"/>
          </p:nvPr>
        </p:nvSpPr>
        <p:spPr/>
        <p:txBody>
          <a:bodyPr/>
          <a:lstStyle/>
          <a:p>
            <a:fld id="{5C4DEDCE-5526-4F26-AEEE-5DE7BC0E921B}" type="datetime1">
              <a:rPr lang="zh-CN" altLang="en-US" smtClean="0"/>
              <a:t>2017/6/3</a:t>
            </a:fld>
            <a:endParaRPr lang="zh-CN" altLang="en-US"/>
          </a:p>
        </p:txBody>
      </p:sp>
      <p:sp>
        <p:nvSpPr>
          <p:cNvPr id="5" name="灯片编号占位符 4"/>
          <p:cNvSpPr>
            <a:spLocks noGrp="1"/>
          </p:cNvSpPr>
          <p:nvPr>
            <p:ph type="sldNum" sz="quarter" idx="12"/>
          </p:nvPr>
        </p:nvSpPr>
        <p:spPr/>
        <p:txBody>
          <a:bodyPr/>
          <a:lstStyle/>
          <a:p>
            <a:fld id="{2925DAEE-876B-4B4D-8AF4-85D66E2F423B}" type="slidenum">
              <a:rPr lang="zh-CN" altLang="en-US" smtClean="0"/>
              <a:t>5</a:t>
            </a:fld>
            <a:endParaRPr lang="zh-CN" altLang="en-US"/>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mn-ea"/>
              </a:rPr>
              <a:t>计算机硬件类课程远程实践教学平台目标</a:t>
            </a:r>
            <a:endParaRPr lang="zh-CN" altLang="en-US"/>
          </a:p>
        </p:txBody>
      </p:sp>
      <p:sp>
        <p:nvSpPr>
          <p:cNvPr id="3" name="内容占位符 2"/>
          <p:cNvSpPr>
            <a:spLocks noGrp="1"/>
          </p:cNvSpPr>
          <p:nvPr>
            <p:ph sz="half" idx="1"/>
          </p:nvPr>
        </p:nvSpPr>
        <p:spPr>
          <a:xfrm>
            <a:off x="838200" y="1825625"/>
            <a:ext cx="10107295" cy="4351655"/>
          </a:xfrm>
        </p:spPr>
        <p:txBody>
          <a:bodyPr/>
          <a:lstStyle/>
          <a:p>
            <a:r>
              <a:rPr lang="zh-CN" altLang="en-US" dirty="0"/>
              <a:t>实验平台应是网络化平台：</a:t>
            </a:r>
            <a:r>
              <a:rPr lang="zh-CN" altLang="en-US" dirty="0">
                <a:latin typeface="楷体_GB2312" panose="02010609030101010101" charset="-122"/>
                <a:ea typeface="楷体_GB2312" panose="02010609030101010101" charset="-122"/>
              </a:rPr>
              <a:t>学生通过终端机可远程访问；</a:t>
            </a:r>
          </a:p>
          <a:p>
            <a:r>
              <a:rPr lang="zh-CN" altLang="en-US" dirty="0">
                <a:sym typeface="+mn-ea"/>
              </a:rPr>
              <a:t>实验平台</a:t>
            </a:r>
            <a:r>
              <a:rPr lang="zh-CN" altLang="en-US" dirty="0" smtClean="0">
                <a:sym typeface="+mn-ea"/>
              </a:rPr>
              <a:t>应尽可能有物理平台</a:t>
            </a:r>
            <a:r>
              <a:rPr lang="zh-CN" altLang="en-US" dirty="0">
                <a:sym typeface="+mn-ea"/>
              </a:rPr>
              <a:t>，而</a:t>
            </a:r>
            <a:r>
              <a:rPr lang="zh-CN" altLang="en-US" dirty="0" smtClean="0">
                <a:sym typeface="+mn-ea"/>
              </a:rPr>
              <a:t>非完全虚拟</a:t>
            </a:r>
            <a:r>
              <a:rPr lang="zh-CN" altLang="en-US" dirty="0">
                <a:sym typeface="+mn-ea"/>
              </a:rPr>
              <a:t>的平台：</a:t>
            </a:r>
            <a:r>
              <a:rPr lang="zh-CN" altLang="en-US" dirty="0">
                <a:latin typeface="楷体_GB2312" panose="02010609030101010101" charset="-122"/>
                <a:ea typeface="楷体_GB2312" panose="02010609030101010101" charset="-122"/>
                <a:sym typeface="+mn-ea"/>
              </a:rPr>
              <a:t>学生面对的是实际的平台；</a:t>
            </a:r>
          </a:p>
          <a:p>
            <a:r>
              <a:rPr lang="zh-CN" altLang="en-US" dirty="0">
                <a:sym typeface="+mn-ea"/>
              </a:rPr>
              <a:t>实验平台所使用的硬、软件环境应是当前工业界流行的开发环境：</a:t>
            </a:r>
            <a:r>
              <a:rPr lang="zh-CN" altLang="en-US" dirty="0">
                <a:latin typeface="楷体_GB2312" panose="02010609030101010101" charset="-122"/>
                <a:ea typeface="楷体_GB2312" panose="02010609030101010101" charset="-122"/>
                <a:sym typeface="+mn-ea"/>
              </a:rPr>
              <a:t>学生得到的是真实的开发技能，而不是简单的模仿；</a:t>
            </a:r>
          </a:p>
          <a:p>
            <a:r>
              <a:rPr lang="zh-CN" altLang="en-US" dirty="0">
                <a:sym typeface="+mn-ea"/>
              </a:rPr>
              <a:t>实验平台应是可再开发的平台：</a:t>
            </a:r>
            <a:r>
              <a:rPr lang="zh-CN" altLang="en-US" dirty="0">
                <a:latin typeface="楷体_GB2312" panose="02010609030101010101" charset="-122"/>
                <a:ea typeface="楷体_GB2312" panose="02010609030101010101" charset="-122"/>
                <a:sym typeface="+mn-ea"/>
              </a:rPr>
              <a:t>学生可以进行各种各样的创新性实验；</a:t>
            </a:r>
          </a:p>
          <a:p>
            <a:r>
              <a:rPr lang="zh-CN" altLang="en-US" dirty="0">
                <a:sym typeface="+mn-ea"/>
              </a:rPr>
              <a:t>实验平台应是可以</a:t>
            </a:r>
            <a:r>
              <a:rPr lang="en-US" altLang="zh-CN" dirty="0">
                <a:sym typeface="+mn-ea"/>
              </a:rPr>
              <a:t>24</a:t>
            </a:r>
            <a:r>
              <a:rPr lang="zh-CN" altLang="en-US" dirty="0">
                <a:sym typeface="+mn-ea"/>
              </a:rPr>
              <a:t>小时运行的。</a:t>
            </a:r>
            <a:endParaRPr lang="zh-CN" altLang="en-US" dirty="0">
              <a:latin typeface="楷体_GB2312" panose="02010609030101010101" charset="-122"/>
              <a:ea typeface="楷体_GB2312" panose="02010609030101010101" charset="-122"/>
              <a:sym typeface="+mn-ea"/>
            </a:endParaRPr>
          </a:p>
        </p:txBody>
      </p:sp>
      <p:sp>
        <p:nvSpPr>
          <p:cNvPr id="4" name="日期占位符 3"/>
          <p:cNvSpPr>
            <a:spLocks noGrp="1"/>
          </p:cNvSpPr>
          <p:nvPr>
            <p:ph type="dt" sz="half" idx="10"/>
          </p:nvPr>
        </p:nvSpPr>
        <p:spPr/>
        <p:txBody>
          <a:bodyPr/>
          <a:lstStyle/>
          <a:p>
            <a:fld id="{450EDB5C-196F-4E28-BD37-3221BD273277}" type="datetime1">
              <a:rPr lang="zh-CN" altLang="en-US" smtClean="0"/>
              <a:t>2017/6/3</a:t>
            </a:fld>
            <a:endParaRPr lang="zh-CN" altLang="en-US"/>
          </a:p>
        </p:txBody>
      </p:sp>
      <p:sp>
        <p:nvSpPr>
          <p:cNvPr id="5" name="灯片编号占位符 4"/>
          <p:cNvSpPr>
            <a:spLocks noGrp="1"/>
          </p:cNvSpPr>
          <p:nvPr>
            <p:ph type="sldNum" sz="quarter" idx="12"/>
          </p:nvPr>
        </p:nvSpPr>
        <p:spPr/>
        <p:txBody>
          <a:bodyPr/>
          <a:lstStyle/>
          <a:p>
            <a:fld id="{2925DAEE-876B-4B4D-8AF4-85D66E2F423B}" type="slidenum">
              <a:rPr lang="zh-CN" altLang="en-US" smtClean="0"/>
              <a:t>6</a:t>
            </a:fld>
            <a:endParaRPr lang="zh-CN" altLang="en-US"/>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7741" y="268303"/>
            <a:ext cx="10515600" cy="1076403"/>
          </a:xfrm>
        </p:spPr>
        <p:txBody>
          <a:bodyPr>
            <a:normAutofit/>
          </a:bodyPr>
          <a:lstStyle/>
          <a:p>
            <a:r>
              <a:rPr lang="zh-CN" altLang="en-US" sz="3600" dirty="0" smtClean="0"/>
              <a:t>哈工大计算机虚拟仿真实验教学虚拟仿真平台框架</a:t>
            </a:r>
            <a:endParaRPr lang="zh-CN" altLang="en-US" sz="3600" dirty="0"/>
          </a:p>
        </p:txBody>
      </p:sp>
      <p:sp>
        <p:nvSpPr>
          <p:cNvPr id="5" name="日期占位符 4"/>
          <p:cNvSpPr>
            <a:spLocks noGrp="1"/>
          </p:cNvSpPr>
          <p:nvPr>
            <p:ph type="dt" sz="half" idx="10"/>
          </p:nvPr>
        </p:nvSpPr>
        <p:spPr/>
        <p:txBody>
          <a:bodyPr/>
          <a:lstStyle/>
          <a:p>
            <a:fld id="{47F1B1A1-A2FB-4BBB-88BA-0E77F3739C3A}"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7</a:t>
            </a:fld>
            <a:endParaRPr lang="zh-CN" altLang="en-US"/>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671" y="1559859"/>
            <a:ext cx="10671585" cy="5034579"/>
          </a:xfrm>
          <a:prstGeom prst="rect">
            <a:avLst/>
          </a:prstGeom>
          <a:noFill/>
        </p:spPr>
      </p:pic>
    </p:spTree>
    <p:extLst>
      <p:ext uri="{BB962C8B-B14F-4D97-AF65-F5344CB8AC3E}">
        <p14:creationId xmlns:p14="http://schemas.microsoft.com/office/powerpoint/2010/main" val="26219203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计算机硬件实验平台建设</a:t>
            </a:r>
            <a:endParaRPr lang="zh-CN" altLang="en-US"/>
          </a:p>
        </p:txBody>
      </p:sp>
      <p:sp>
        <p:nvSpPr>
          <p:cNvPr id="3" name="内容占位符 2"/>
          <p:cNvSpPr>
            <a:spLocks noGrp="1"/>
          </p:cNvSpPr>
          <p:nvPr>
            <p:ph sz="half" idx="1"/>
          </p:nvPr>
        </p:nvSpPr>
        <p:spPr>
          <a:xfrm>
            <a:off x="838200" y="1825625"/>
            <a:ext cx="10062210" cy="4351655"/>
          </a:xfrm>
        </p:spPr>
        <p:txBody>
          <a:bodyPr/>
          <a:lstStyle/>
          <a:p>
            <a:pPr>
              <a:lnSpc>
                <a:spcPct val="150000"/>
              </a:lnSpc>
            </a:pPr>
            <a:r>
              <a:rPr lang="zh-CN" altLang="en-US"/>
              <a:t>针对不同的课程，建设了三个计算机硬件实验平台：</a:t>
            </a:r>
          </a:p>
          <a:p>
            <a:pPr lvl="1">
              <a:lnSpc>
                <a:spcPct val="150000"/>
              </a:lnSpc>
            </a:pPr>
            <a:r>
              <a:rPr lang="zh-CN" altLang="en-US"/>
              <a:t>远程访问的</a:t>
            </a:r>
            <a:r>
              <a:rPr lang="en-US" altLang="zh-CN"/>
              <a:t>FPGA</a:t>
            </a:r>
            <a:r>
              <a:rPr lang="zh-CN" altLang="en-US"/>
              <a:t>实验平台；</a:t>
            </a:r>
          </a:p>
          <a:p>
            <a:pPr lvl="1">
              <a:lnSpc>
                <a:spcPct val="150000"/>
              </a:lnSpc>
            </a:pPr>
            <a:r>
              <a:rPr lang="zh-CN" altLang="en-US"/>
              <a:t>计算机接口虚拟实验平台；</a:t>
            </a:r>
          </a:p>
          <a:p>
            <a:pPr lvl="1">
              <a:lnSpc>
                <a:spcPct val="150000"/>
              </a:lnSpc>
            </a:pPr>
            <a:r>
              <a:rPr lang="zh-CN" altLang="en-US"/>
              <a:t>嵌入式系统虚拟硬件实验平台</a:t>
            </a:r>
          </a:p>
        </p:txBody>
      </p:sp>
      <p:sp>
        <p:nvSpPr>
          <p:cNvPr id="4" name="日期占位符 3"/>
          <p:cNvSpPr>
            <a:spLocks noGrp="1"/>
          </p:cNvSpPr>
          <p:nvPr>
            <p:ph type="dt" sz="half" idx="10"/>
          </p:nvPr>
        </p:nvSpPr>
        <p:spPr/>
        <p:txBody>
          <a:bodyPr/>
          <a:lstStyle/>
          <a:p>
            <a:fld id="{01FB0FC5-5B0F-4ACE-B4A2-0110A88625A2}" type="datetime1">
              <a:rPr lang="zh-CN" altLang="en-US" smtClean="0"/>
              <a:t>2017/6/3</a:t>
            </a:fld>
            <a:endParaRPr lang="zh-CN" altLang="en-US"/>
          </a:p>
        </p:txBody>
      </p:sp>
      <p:sp>
        <p:nvSpPr>
          <p:cNvPr id="5" name="灯片编号占位符 4"/>
          <p:cNvSpPr>
            <a:spLocks noGrp="1"/>
          </p:cNvSpPr>
          <p:nvPr>
            <p:ph type="sldNum" sz="quarter" idx="12"/>
          </p:nvPr>
        </p:nvSpPr>
        <p:spPr/>
        <p:txBody>
          <a:bodyPr/>
          <a:lstStyle/>
          <a:p>
            <a:fld id="{2925DAEE-876B-4B4D-8AF4-85D66E2F423B}" type="slidenum">
              <a:rPr lang="zh-CN" altLang="en-US" smtClean="0"/>
              <a:t>8</a:t>
            </a:fld>
            <a:endParaRPr lang="zh-CN" altLang="en-US"/>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计算机硬件实验平台建设</a:t>
            </a:r>
            <a:endParaRPr lang="zh-CN" altLang="en-US"/>
          </a:p>
        </p:txBody>
      </p:sp>
      <p:sp>
        <p:nvSpPr>
          <p:cNvPr id="3" name="内容占位符 2"/>
          <p:cNvSpPr>
            <a:spLocks noGrp="1"/>
          </p:cNvSpPr>
          <p:nvPr>
            <p:ph sz="half" idx="1"/>
          </p:nvPr>
        </p:nvSpPr>
        <p:spPr>
          <a:xfrm>
            <a:off x="838200" y="1825625"/>
            <a:ext cx="10390505" cy="4351655"/>
          </a:xfrm>
        </p:spPr>
        <p:txBody>
          <a:bodyPr/>
          <a:lstStyle/>
          <a:p>
            <a:pPr lvl="1">
              <a:lnSpc>
                <a:spcPct val="150000"/>
              </a:lnSpc>
            </a:pPr>
            <a:r>
              <a:rPr lang="zh-CN" altLang="en-US" sz="2800">
                <a:solidFill>
                  <a:schemeClr val="accent1"/>
                </a:solidFill>
                <a:sym typeface="+mn-ea"/>
              </a:rPr>
              <a:t>远程访问的</a:t>
            </a:r>
            <a:r>
              <a:rPr lang="en-US" altLang="zh-CN" sz="2800">
                <a:solidFill>
                  <a:schemeClr val="accent1"/>
                </a:solidFill>
                <a:sym typeface="+mn-ea"/>
              </a:rPr>
              <a:t>FPGA</a:t>
            </a:r>
            <a:r>
              <a:rPr lang="zh-CN" altLang="en-US" sz="2800">
                <a:solidFill>
                  <a:schemeClr val="accent1"/>
                </a:solidFill>
                <a:sym typeface="+mn-ea"/>
              </a:rPr>
              <a:t>实验平台</a:t>
            </a:r>
            <a:r>
              <a:rPr lang="zh-CN" altLang="en-US" sz="2800">
                <a:sym typeface="+mn-ea"/>
              </a:rPr>
              <a:t>；</a:t>
            </a:r>
            <a:endParaRPr lang="zh-CN" altLang="en-US" sz="2800"/>
          </a:p>
          <a:p>
            <a:pPr lvl="1">
              <a:lnSpc>
                <a:spcPct val="150000"/>
              </a:lnSpc>
            </a:pPr>
            <a:r>
              <a:rPr lang="zh-CN" altLang="en-US" sz="2800">
                <a:solidFill>
                  <a:schemeClr val="bg1">
                    <a:lumMod val="75000"/>
                  </a:schemeClr>
                </a:solidFill>
                <a:sym typeface="+mn-ea"/>
              </a:rPr>
              <a:t>计算机接口虚拟实验平台；</a:t>
            </a:r>
          </a:p>
          <a:p>
            <a:pPr lvl="1">
              <a:lnSpc>
                <a:spcPct val="150000"/>
              </a:lnSpc>
            </a:pPr>
            <a:r>
              <a:rPr lang="zh-CN" altLang="en-US" sz="2800">
                <a:solidFill>
                  <a:schemeClr val="bg1">
                    <a:lumMod val="75000"/>
                  </a:schemeClr>
                </a:solidFill>
                <a:sym typeface="+mn-ea"/>
              </a:rPr>
              <a:t>嵌入式系统虚拟硬件实验平台</a:t>
            </a:r>
          </a:p>
          <a:p>
            <a:endParaRPr lang="zh-CN" altLang="en-US" sz="2800">
              <a:solidFill>
                <a:schemeClr val="bg1">
                  <a:lumMod val="75000"/>
                </a:schemeClr>
              </a:solidFill>
              <a:sym typeface="+mn-ea"/>
            </a:endParaRPr>
          </a:p>
        </p:txBody>
      </p:sp>
      <p:sp>
        <p:nvSpPr>
          <p:cNvPr id="5" name="日期占位符 4"/>
          <p:cNvSpPr>
            <a:spLocks noGrp="1"/>
          </p:cNvSpPr>
          <p:nvPr>
            <p:ph type="dt" sz="half" idx="10"/>
          </p:nvPr>
        </p:nvSpPr>
        <p:spPr/>
        <p:txBody>
          <a:bodyPr/>
          <a:lstStyle/>
          <a:p>
            <a:fld id="{523451F5-116C-4FCF-8080-006AB1CC496C}" type="datetime1">
              <a:rPr lang="zh-CN" altLang="en-US" smtClean="0"/>
              <a:t>2017/6/3</a:t>
            </a:fld>
            <a:endParaRPr lang="zh-CN" altLang="en-US"/>
          </a:p>
        </p:txBody>
      </p:sp>
      <p:sp>
        <p:nvSpPr>
          <p:cNvPr id="6" name="灯片编号占位符 5"/>
          <p:cNvSpPr>
            <a:spLocks noGrp="1"/>
          </p:cNvSpPr>
          <p:nvPr>
            <p:ph type="sldNum" sz="quarter" idx="12"/>
          </p:nvPr>
        </p:nvSpPr>
        <p:spPr/>
        <p:txBody>
          <a:bodyPr/>
          <a:lstStyle/>
          <a:p>
            <a:fld id="{2925DAEE-876B-4B4D-8AF4-85D66E2F423B}" type="slidenum">
              <a:rPr lang="zh-CN" altLang="en-US" smtClean="0"/>
              <a:t>9</a:t>
            </a:fld>
            <a:endParaRPr lang="zh-CN" altLang="en-US"/>
          </a:p>
        </p:txBody>
      </p:sp>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52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526"/>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3.xml><?xml version="1.0" encoding="utf-8"?>
<p:tagLst xmlns:a="http://schemas.openxmlformats.org/drawingml/2006/main" xmlns:r="http://schemas.openxmlformats.org/officeDocument/2006/relationships" xmlns:p="http://schemas.openxmlformats.org/presentationml/2006/main">
  <p:tag name="KSO_WM_TEMPLATE_THUMBS_INDEX" val="1、4、5、10、12、15、22、25、26、27、28、29、30、31、32"/>
  <p:tag name="KSO_WM_TEMPLATE_CATEGORY" val="custom"/>
  <p:tag name="KSO_WM_TEMPLATE_INDEX" val="160526"/>
  <p:tag name="KSO_WM_TAG_VERSION" val="1.0"/>
  <p:tag name="KSO_WM_SLIDE_ID" val="custom160526_1"/>
  <p:tag name="KSO_WM_SLIDE_INDEX" val="1"/>
  <p:tag name="KSO_WM_SLIDE_ITEM_CNT" val="2"/>
  <p:tag name="KSO_WM_SLIDE_LAYOUT" val="a_b"/>
  <p:tag name="KSO_WM_SLIDE_LAYOUT_CNT" val="1_1"/>
  <p:tag name="KSO_WM_SLIDE_TYPE" val="title"/>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26"/>
  <p:tag name="KSO_WM_UNIT_TYPE" val="a"/>
  <p:tag name="KSO_WM_UNIT_INDEX" val="1"/>
  <p:tag name="KSO_WM_UNIT_ID" val="custom160526_1*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26"/>
  <p:tag name="KSO_WM_UNIT_TYPE" val="b"/>
  <p:tag name="KSO_WM_UNIT_INDEX" val="1"/>
  <p:tag name="KSO_WM_UNIT_ID" val="custom160526_1*b*1"/>
  <p:tag name="KSO_WM_UNIT_CLEAR" val="1"/>
  <p:tag name="KSO_WM_UNIT_LAYERLEVEL" val="1"/>
  <p:tag name="KSO_WM_UNIT_VALUE" val="38"/>
  <p:tag name="KSO_WM_UNIT_ISCONTENTSTITLE" val="0"/>
  <p:tag name="KSO_WM_UNIT_HIGHLIGHT" val="0"/>
  <p:tag name="KSO_WM_UNIT_COMPATIBLE" val="0"/>
  <p:tag name="KSO_WM_UNIT_PRESET_TEXT_INDEX" val="3"/>
  <p:tag name="KSO_WM_UNIT_PRESET_TEXT_LEN" val="17"/>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26"/>
</p:tagLst>
</file>

<file path=ppt/theme/theme1.xml><?xml version="1.0" encoding="utf-8"?>
<a:theme xmlns:a="http://schemas.openxmlformats.org/drawingml/2006/main" name="Office 主题">
  <a:themeElements>
    <a:clrScheme name="160526">
      <a:dk1>
        <a:srgbClr val="3F3F3F"/>
      </a:dk1>
      <a:lt1>
        <a:srgbClr val="FFFFFF"/>
      </a:lt1>
      <a:dk2>
        <a:srgbClr val="3F3F3F"/>
      </a:dk2>
      <a:lt2>
        <a:srgbClr val="FFFFFF"/>
      </a:lt2>
      <a:accent1>
        <a:srgbClr val="1889D9"/>
      </a:accent1>
      <a:accent2>
        <a:srgbClr val="4BB4CD"/>
      </a:accent2>
      <a:accent3>
        <a:srgbClr val="547C8E"/>
      </a:accent3>
      <a:accent4>
        <a:srgbClr val="BB964D"/>
      </a:accent4>
      <a:accent5>
        <a:srgbClr val="66C8BC"/>
      </a:accent5>
      <a:accent6>
        <a:srgbClr val="666699"/>
      </a:accent6>
      <a:hlink>
        <a:srgbClr val="8C2D9F"/>
      </a:hlink>
      <a:folHlink>
        <a:srgbClr val="FF0066"/>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2797</Words>
  <Application>Microsoft Office PowerPoint</Application>
  <PresentationFormat>宽屏</PresentationFormat>
  <Paragraphs>412</Paragraphs>
  <Slides>38</Slides>
  <Notes>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50" baseType="lpstr">
      <vt:lpstr>仿宋_GB2312</vt:lpstr>
      <vt:lpstr>黑体</vt:lpstr>
      <vt:lpstr>华文楷体</vt:lpstr>
      <vt:lpstr>楷体</vt:lpstr>
      <vt:lpstr>楷体_GB2312</vt:lpstr>
      <vt:lpstr>宋体</vt:lpstr>
      <vt:lpstr>微软雅黑</vt:lpstr>
      <vt:lpstr>Arial</vt:lpstr>
      <vt:lpstr>Calibri</vt:lpstr>
      <vt:lpstr>Times New Roman</vt:lpstr>
      <vt:lpstr>Office 主题</vt:lpstr>
      <vt:lpstr>Bitmap Image</vt:lpstr>
      <vt:lpstr>计算机硬件类课程远程实践教学平台建设</vt:lpstr>
      <vt:lpstr>计算机硬件课程实验的现状</vt:lpstr>
      <vt:lpstr>计算机硬件课程实验存在的问题-I</vt:lpstr>
      <vt:lpstr>PowerPoint 演示文稿</vt:lpstr>
      <vt:lpstr>未来的计算机硬件类课程实验</vt:lpstr>
      <vt:lpstr>计算机硬件类课程远程实践教学平台目标</vt:lpstr>
      <vt:lpstr>哈工大计算机虚拟仿真实验教学虚拟仿真平台框架</vt:lpstr>
      <vt:lpstr>计算机硬件实验平台建设</vt:lpstr>
      <vt:lpstr>计算机硬件实验平台建设</vt:lpstr>
      <vt:lpstr>实验平台设计</vt:lpstr>
      <vt:lpstr>实验平台物理实体</vt:lpstr>
      <vt:lpstr>实验软件开发平台</vt:lpstr>
      <vt:lpstr>解决的问题</vt:lpstr>
      <vt:lpstr>平台支持的课程</vt:lpstr>
      <vt:lpstr>数字逻辑</vt:lpstr>
      <vt:lpstr>计算机组成原理</vt:lpstr>
      <vt:lpstr>计算机组成原理扩展实验</vt:lpstr>
      <vt:lpstr>线上与线下配合</vt:lpstr>
      <vt:lpstr>线下平台</vt:lpstr>
      <vt:lpstr>线下平台</vt:lpstr>
      <vt:lpstr>计算机硬件实验平台建设</vt:lpstr>
      <vt:lpstr>计算机接口虚拟平台建设</vt:lpstr>
      <vt:lpstr>计算机接口虚拟平台建设</vt:lpstr>
      <vt:lpstr>计算机接口虚拟平台建设</vt:lpstr>
      <vt:lpstr>PowerPoint 演示文稿</vt:lpstr>
      <vt:lpstr>计算机硬件实验平台建设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线下嵌入式系统硬件实验平台建设</vt:lpstr>
      <vt:lpstr>计算机硬件类课程远程实践教学平台</vt:lpstr>
      <vt:lpstr>感谢您的聆听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liusongbo</dc:creator>
  <cp:lastModifiedBy>liuhw</cp:lastModifiedBy>
  <cp:revision>87</cp:revision>
  <dcterms:created xsi:type="dcterms:W3CDTF">2017-05-30T00:39:00Z</dcterms:created>
  <dcterms:modified xsi:type="dcterms:W3CDTF">2017-06-03T13:51:47Z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